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32"/>
  </p:notesMasterIdLst>
  <p:sldIdLst>
    <p:sldId id="2244" r:id="rId5"/>
    <p:sldId id="778" r:id="rId6"/>
    <p:sldId id="2231" r:id="rId7"/>
    <p:sldId id="2250" r:id="rId8"/>
    <p:sldId id="2248" r:id="rId9"/>
    <p:sldId id="2249" r:id="rId10"/>
    <p:sldId id="2211" r:id="rId11"/>
    <p:sldId id="2239" r:id="rId12"/>
    <p:sldId id="2210" r:id="rId13"/>
    <p:sldId id="2254" r:id="rId14"/>
    <p:sldId id="2214" r:id="rId15"/>
    <p:sldId id="2215" r:id="rId16"/>
    <p:sldId id="2217" r:id="rId17"/>
    <p:sldId id="2255" r:id="rId18"/>
    <p:sldId id="2218" r:id="rId19"/>
    <p:sldId id="2219" r:id="rId20"/>
    <p:sldId id="2222" r:id="rId21"/>
    <p:sldId id="2251" r:id="rId22"/>
    <p:sldId id="2228" r:id="rId23"/>
    <p:sldId id="2252" r:id="rId24"/>
    <p:sldId id="2253" r:id="rId25"/>
    <p:sldId id="2256" r:id="rId26"/>
    <p:sldId id="2224" r:id="rId27"/>
    <p:sldId id="2235" r:id="rId28"/>
    <p:sldId id="2236" r:id="rId29"/>
    <p:sldId id="2242" r:id="rId30"/>
    <p:sldId id="2241" r:id="rId31"/>
  </p:sldIdLst>
  <p:sldSz cx="12192000" cy="6858000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나눔스퀘어 Bold" panose="020B0600000101010101" pitchFamily="34" charset="-127"/>
      <p:bold r:id="rId35"/>
    </p:embeddedFont>
    <p:embeddedFont>
      <p:font typeface="프리젠테이션 3 Light" pitchFamily="2" charset="-127"/>
      <p:regular r:id="rId36"/>
    </p:embeddedFont>
    <p:embeddedFont>
      <p:font typeface="프리젠테이션 4 Regular" pitchFamily="2" charset="-127"/>
      <p:regular r:id="rId37"/>
    </p:embeddedFont>
    <p:embeddedFont>
      <p:font typeface="프리젠테이션 5 Medium" pitchFamily="2" charset="-127"/>
      <p:regular r:id="rId38"/>
    </p:embeddedFont>
    <p:embeddedFont>
      <p:font typeface="프리젠테이션 6 SemiBold" pitchFamily="2" charset="-127"/>
      <p:regular r:id="rId39"/>
      <p:bold r:id="rId40"/>
    </p:embeddedFont>
    <p:embeddedFont>
      <p:font typeface="프리젠테이션 7 Bold" pitchFamily="2" charset="-127"/>
      <p:bold r:id="rId41"/>
    </p:embeddedFont>
    <p:embeddedFont>
      <p:font typeface="프리젠테이션 8 ExtraBold" pitchFamily="2" charset="-127"/>
      <p:bold r:id="rId42"/>
    </p:embeddedFont>
    <p:embeddedFont>
      <p:font typeface="프리젠테이션 9 Black" pitchFamily="2" charset="-127"/>
      <p:bold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72"/>
    <a:srgbClr val="18B356"/>
    <a:srgbClr val="EDFDF3"/>
    <a:srgbClr val="0C5729"/>
    <a:srgbClr val="108740"/>
    <a:srgbClr val="F4FEF8"/>
    <a:srgbClr val="90F0B7"/>
    <a:srgbClr val="0B592B"/>
    <a:srgbClr val="5CF397"/>
    <a:srgbClr val="11823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8" autoAdjust="0"/>
    <p:restoredTop sz="93452" autoAdjust="0"/>
  </p:normalViewPr>
  <p:slideViewPr>
    <p:cSldViewPr snapToGrid="0">
      <p:cViewPr>
        <p:scale>
          <a:sx n="92" d="100"/>
          <a:sy n="92" d="100"/>
        </p:scale>
        <p:origin x="-568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85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A-41D3-A7CB-0B77A3A3C44C}"/>
              </c:ext>
            </c:extLst>
          </c:dPt>
          <c:dPt>
            <c:idx val="1"/>
            <c:bubble3D val="0"/>
            <c:spPr>
              <a:solidFill>
                <a:schemeClr val="accent2">
                  <a:lumMod val="25000"/>
                  <a:lumOff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A-41D3-A7CB-0B77A3A3C4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2A-41D3-A7CB-0B77A3A3C4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2A-41D3-A7CB-0B77A3A3C44C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2A-41D3-A7CB-0B77A3A3C44C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</c:v>
                </c:pt>
                <c:pt idx="2">
                  <c:v>27.3</c:v>
                </c:pt>
                <c:pt idx="3">
                  <c:v>14.7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2A-41D3-A7CB-0B77A3A3C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38100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2025. 6. 9.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14BDA-2A67-2A3F-42D5-076A034F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996E4C-9C46-83A2-5ADC-1ACF303A2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2446B0-7043-117D-B8CE-5A6AB0599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C8C964-2A30-6D55-5037-12DA4E1F7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2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7988F-9C7E-2123-94AF-6FEC30C7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18E69-E12E-B2F9-6AB3-A3059751A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581FD-0527-2F64-15AF-802E9EE66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65A370-F187-E699-C635-13FC2F51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4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86714-F6B4-DC33-0DDD-60481DEA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7427B1-004C-B217-6C6E-7A2ED6F6C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88BF4D-456E-D53B-A42D-1F530F4E7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EECB1-D1FF-05C8-D93C-0E8696C92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3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5832-4757-A05C-20F7-0292839D8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4514BE-B7A5-B5D7-9570-EE40CA7A1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86B980-1F7A-C4C3-724D-F0259C0B0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30A3E-ED9F-F5A5-0D01-5BC6AF538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1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64DA9-32A0-470E-75A3-1F394B0C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D9077C-D238-B328-1A7C-B934BBFEC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1AFA21-4FAC-8FAA-3DA7-E9A910A43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2993A-A6CD-4A9E-E7F6-AC53F046B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0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3F897-F43C-D735-0214-83A8D191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F36615-78AD-2709-C281-E371D0596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35790-C7FE-5146-81E9-B04A66B4C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DE1A2-3B4E-B18D-224C-84CBEBBB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4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440D4-B893-3A03-F0CB-8F8A3156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3197AC-A598-900C-35C6-A0AC12627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33EAD6-13DF-1311-B6EE-B5CF0860D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2AE4B-383C-0120-3F8E-A2C044142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7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C4EF2-EA65-A879-EEF2-E003E286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2EFE92-17D9-8D97-6824-CFD2DEE17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DF207E-9115-0BC5-FEE8-8BA58B72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47E96-304B-8E9E-FCAB-FC1CECFB2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96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EC07-213B-DFB4-29F1-8EC86218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DF8A4-BED0-4714-A9C3-0E2C67C2F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4E9A15-F61F-BECC-99D3-6714D2DE5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E2C9DC-91AB-B045-4986-318C961AE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75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3618-3731-2406-8A23-A5CBCA02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1D95BD-CE2D-4F6C-4637-9F834AFC9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78DF1A-BAC7-C5D1-4F2D-8E307C8F2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8A9D1-E89E-087F-611A-5219480E5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E0DC-9931-F159-8D09-E343D0033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23CF36-5F05-94A3-DF06-4EE6BC4B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8B7897-F7C4-F8A6-7A9E-5752F047F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1589D2-D47D-59DB-0B9A-84ED2A758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59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5B5F2-2C92-ACC3-FEC6-CCAF1EDE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FB7AC5-33FA-EFD5-DB1A-784DE34C4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D03880-7214-4DB1-464A-5995E523E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5494A-BACD-D563-B3C3-891F2AC31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0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4B8E-C395-2D03-7B16-4128F8384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F28872-49B6-561A-9A4F-729CFC6C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165FA2-177C-3CCB-AFAD-167A3B810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FBA86F-7567-C2EE-631F-37FD323B7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7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C981D-DD6E-641F-7571-0B767002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EE9A3-2CC9-301C-1733-C92E31014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9791DD-3D69-C41E-33E6-E0DCF7FF4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3BB9B-00EF-12F3-6ED8-351FAA1F6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4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8F9FE-ADE7-C8B2-06F5-7257917D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F74A57-7A26-F39F-CE50-5FFC847C8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6F1331-797C-2690-DEC9-058E16016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0E428-D62E-5B25-BA90-F787D4ECF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58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98BE-EFCA-B8E5-9AD9-2BFF2394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9DBAED-0BDA-38DD-23FB-7219066BE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5F563-1EBA-C3FB-0A27-38FD1F73A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527D5-0EAE-C993-140D-361917414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90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1179-43C1-67B9-F5A1-ADF787949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2CBC7E-C3AA-21C4-469D-B6EF2E6E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38F8DC-F722-3980-4E94-FD802101F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7674B-174F-5963-4DD3-1C4EE4708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94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F9462-5EAD-64EC-C919-247AF871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0F5A7A-DBA2-9516-2F43-32C3E0EC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F992C-3F22-2BDB-848E-4371E7375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3190B-BF6C-1F95-8088-0118AD74A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1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8484-98F4-5036-F9D8-12C3CA42E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0CBBE-65B6-0778-6C65-4D10B1B88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E1EF12-5AB5-313E-D56D-6CB9614C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EB351-F4B5-CF58-B9A1-55CA40826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D12D-254F-7E6D-D8FA-3866F977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01546F-D7EC-0DF4-33BD-98A4B716E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B9559-B6ED-BB09-7039-BB6866A45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A9B433-8B53-B5B8-26EB-BF0FF569B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2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0495" y="941326"/>
            <a:ext cx="580480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/>
              <a:t>LOGO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0" y="857250"/>
            <a:ext cx="359394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0" y="552763"/>
            <a:ext cx="2116605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제안서의 이름을 멋지게 적어주세요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4" y="855679"/>
            <a:ext cx="240546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타이틀을 입력해주세요</a:t>
            </a:r>
          </a:p>
        </p:txBody>
      </p:sp>
      <p:sp>
        <p:nvSpPr>
          <p:cNvPr id="2" name="날짜 개체 틀 2">
            <a:extLst>
              <a:ext uri="{FF2B5EF4-FFF2-40B4-BE49-F238E27FC236}">
                <a16:creationId xmlns:a16="http://schemas.microsoft.com/office/drawing/2014/main" id="{24D201B8-BE9A-4805-F418-241C6AE666A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356C7907-D0A5-EB7A-5B3E-E0332E4E92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97C8E18F-C3F4-6123-4470-B06FDD2ABC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2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5D83254-FB32-476D-5893-8D2FCD0E3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7638"/>
            <a:ext cx="4937898" cy="38605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272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45CDA08-0550-15F0-1554-A19145E17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902" y="1697793"/>
            <a:ext cx="4149725" cy="4627269"/>
          </a:xfrm>
          <a:custGeom>
            <a:avLst/>
            <a:gdLst>
              <a:gd name="connsiteX0" fmla="*/ 278073 w 4149725"/>
              <a:gd name="connsiteY0" fmla="*/ 0 h 4627269"/>
              <a:gd name="connsiteX1" fmla="*/ 3871652 w 4149725"/>
              <a:gd name="connsiteY1" fmla="*/ 0 h 4627269"/>
              <a:gd name="connsiteX2" fmla="*/ 4149725 w 4149725"/>
              <a:gd name="connsiteY2" fmla="*/ 278073 h 4627269"/>
              <a:gd name="connsiteX3" fmla="*/ 4149725 w 4149725"/>
              <a:gd name="connsiteY3" fmla="*/ 4349196 h 4627269"/>
              <a:gd name="connsiteX4" fmla="*/ 3871652 w 4149725"/>
              <a:gd name="connsiteY4" fmla="*/ 4627269 h 4627269"/>
              <a:gd name="connsiteX5" fmla="*/ 278073 w 4149725"/>
              <a:gd name="connsiteY5" fmla="*/ 4627269 h 4627269"/>
              <a:gd name="connsiteX6" fmla="*/ 0 w 4149725"/>
              <a:gd name="connsiteY6" fmla="*/ 4349196 h 4627269"/>
              <a:gd name="connsiteX7" fmla="*/ 0 w 4149725"/>
              <a:gd name="connsiteY7" fmla="*/ 278073 h 4627269"/>
              <a:gd name="connsiteX8" fmla="*/ 278073 w 4149725"/>
              <a:gd name="connsiteY8" fmla="*/ 0 h 462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725" h="4627269">
                <a:moveTo>
                  <a:pt x="278073" y="0"/>
                </a:moveTo>
                <a:lnTo>
                  <a:pt x="3871652" y="0"/>
                </a:lnTo>
                <a:cubicBezTo>
                  <a:pt x="4025227" y="0"/>
                  <a:pt x="4149725" y="124498"/>
                  <a:pt x="4149725" y="278073"/>
                </a:cubicBezTo>
                <a:lnTo>
                  <a:pt x="4149725" y="4349196"/>
                </a:lnTo>
                <a:cubicBezTo>
                  <a:pt x="4149725" y="4502771"/>
                  <a:pt x="4025227" y="4627269"/>
                  <a:pt x="3871652" y="4627269"/>
                </a:cubicBezTo>
                <a:lnTo>
                  <a:pt x="278073" y="4627269"/>
                </a:lnTo>
                <a:cubicBezTo>
                  <a:pt x="124498" y="4627269"/>
                  <a:pt x="0" y="4502771"/>
                  <a:pt x="0" y="4349196"/>
                </a:cubicBezTo>
                <a:lnTo>
                  <a:pt x="0" y="278073"/>
                </a:lnTo>
                <a:cubicBezTo>
                  <a:pt x="0" y="124498"/>
                  <a:pt x="124498" y="0"/>
                  <a:pt x="2780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6944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EE782F-E522-8C11-8CE9-008A412EB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7200" y="2184399"/>
            <a:ext cx="3848100" cy="3848100"/>
          </a:xfrm>
          <a:custGeom>
            <a:avLst/>
            <a:gdLst>
              <a:gd name="connsiteX0" fmla="*/ 1924050 w 3848100"/>
              <a:gd name="connsiteY0" fmla="*/ 0 h 3848100"/>
              <a:gd name="connsiteX1" fmla="*/ 3848100 w 3848100"/>
              <a:gd name="connsiteY1" fmla="*/ 1924050 h 3848100"/>
              <a:gd name="connsiteX2" fmla="*/ 1924050 w 3848100"/>
              <a:gd name="connsiteY2" fmla="*/ 3848100 h 3848100"/>
              <a:gd name="connsiteX3" fmla="*/ 0 w 3848100"/>
              <a:gd name="connsiteY3" fmla="*/ 1924050 h 3848100"/>
              <a:gd name="connsiteX4" fmla="*/ 1924050 w 3848100"/>
              <a:gd name="connsiteY4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3848100">
                <a:moveTo>
                  <a:pt x="1924050" y="0"/>
                </a:moveTo>
                <a:cubicBezTo>
                  <a:pt x="2986673" y="0"/>
                  <a:pt x="3848100" y="861427"/>
                  <a:pt x="3848100" y="1924050"/>
                </a:cubicBezTo>
                <a:cubicBezTo>
                  <a:pt x="3848100" y="2986673"/>
                  <a:pt x="2986673" y="3848100"/>
                  <a:pt x="1924050" y="3848100"/>
                </a:cubicBezTo>
                <a:cubicBezTo>
                  <a:pt x="861427" y="3848100"/>
                  <a:pt x="0" y="2986673"/>
                  <a:pt x="0" y="1924050"/>
                </a:cubicBezTo>
                <a:cubicBezTo>
                  <a:pt x="0" y="861427"/>
                  <a:pt x="861427" y="0"/>
                  <a:pt x="1924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495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3A5CF9-6550-61BC-62DC-B9CFA32EFE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9429" y="2253219"/>
            <a:ext cx="3193142" cy="3154766"/>
          </a:xfrm>
          <a:custGeom>
            <a:avLst/>
            <a:gdLst>
              <a:gd name="connsiteX0" fmla="*/ 1674957 w 3193142"/>
              <a:gd name="connsiteY0" fmla="*/ 1636582 h 3154766"/>
              <a:gd name="connsiteX1" fmla="*/ 3193142 w 3193142"/>
              <a:gd name="connsiteY1" fmla="*/ 1636582 h 3154766"/>
              <a:gd name="connsiteX2" fmla="*/ 3193142 w 3193142"/>
              <a:gd name="connsiteY2" fmla="*/ 3154766 h 3154766"/>
              <a:gd name="connsiteX3" fmla="*/ 1674957 w 3193142"/>
              <a:gd name="connsiteY3" fmla="*/ 3154766 h 3154766"/>
              <a:gd name="connsiteX4" fmla="*/ 0 w 3193142"/>
              <a:gd name="connsiteY4" fmla="*/ 1636582 h 3154766"/>
              <a:gd name="connsiteX5" fmla="*/ 1518185 w 3193142"/>
              <a:gd name="connsiteY5" fmla="*/ 1636582 h 3154766"/>
              <a:gd name="connsiteX6" fmla="*/ 1518185 w 3193142"/>
              <a:gd name="connsiteY6" fmla="*/ 3154766 h 3154766"/>
              <a:gd name="connsiteX7" fmla="*/ 0 w 3193142"/>
              <a:gd name="connsiteY7" fmla="*/ 3154766 h 3154766"/>
              <a:gd name="connsiteX8" fmla="*/ 1674957 w 3193142"/>
              <a:gd name="connsiteY8" fmla="*/ 0 h 3154766"/>
              <a:gd name="connsiteX9" fmla="*/ 3193142 w 3193142"/>
              <a:gd name="connsiteY9" fmla="*/ 0 h 3154766"/>
              <a:gd name="connsiteX10" fmla="*/ 3193142 w 3193142"/>
              <a:gd name="connsiteY10" fmla="*/ 1518184 h 3154766"/>
              <a:gd name="connsiteX11" fmla="*/ 1674957 w 3193142"/>
              <a:gd name="connsiteY11" fmla="*/ 1518184 h 3154766"/>
              <a:gd name="connsiteX12" fmla="*/ 0 w 3193142"/>
              <a:gd name="connsiteY12" fmla="*/ 0 h 3154766"/>
              <a:gd name="connsiteX13" fmla="*/ 1518185 w 3193142"/>
              <a:gd name="connsiteY13" fmla="*/ 0 h 3154766"/>
              <a:gd name="connsiteX14" fmla="*/ 1518185 w 3193142"/>
              <a:gd name="connsiteY14" fmla="*/ 1518184 h 3154766"/>
              <a:gd name="connsiteX15" fmla="*/ 0 w 3193142"/>
              <a:gd name="connsiteY15" fmla="*/ 1518184 h 31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93142" h="3154766">
                <a:moveTo>
                  <a:pt x="1674957" y="1636582"/>
                </a:moveTo>
                <a:lnTo>
                  <a:pt x="3193142" y="1636582"/>
                </a:lnTo>
                <a:lnTo>
                  <a:pt x="3193142" y="3154766"/>
                </a:lnTo>
                <a:lnTo>
                  <a:pt x="1674957" y="3154766"/>
                </a:lnTo>
                <a:close/>
                <a:moveTo>
                  <a:pt x="0" y="1636582"/>
                </a:moveTo>
                <a:lnTo>
                  <a:pt x="1518185" y="1636582"/>
                </a:lnTo>
                <a:lnTo>
                  <a:pt x="1518185" y="3154766"/>
                </a:lnTo>
                <a:lnTo>
                  <a:pt x="0" y="3154766"/>
                </a:lnTo>
                <a:close/>
                <a:moveTo>
                  <a:pt x="1674957" y="0"/>
                </a:moveTo>
                <a:lnTo>
                  <a:pt x="3193142" y="0"/>
                </a:lnTo>
                <a:lnTo>
                  <a:pt x="3193142" y="1518184"/>
                </a:lnTo>
                <a:lnTo>
                  <a:pt x="1674957" y="1518184"/>
                </a:lnTo>
                <a:close/>
                <a:moveTo>
                  <a:pt x="0" y="0"/>
                </a:moveTo>
                <a:lnTo>
                  <a:pt x="1518185" y="0"/>
                </a:lnTo>
                <a:lnTo>
                  <a:pt x="1518185" y="1518184"/>
                </a:lnTo>
                <a:lnTo>
                  <a:pt x="0" y="15181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523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87AE0DF-50D7-4D94-F7B6-9A4091CB0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101" y="2806265"/>
            <a:ext cx="1705798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A69B53C-629A-841C-7EB5-764E4DE135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381" y="2806265"/>
            <a:ext cx="1705798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89FB958-59BD-AF20-9779-FD7505065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64821" y="2806265"/>
            <a:ext cx="1705798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629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65756F2-EDA8-770C-E7D3-0859217713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0803" y="1776651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CC2E621-9128-8356-A650-AB51DBDE88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4219" y="1776651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7FFE57D-25A2-B79B-E63D-D9D0D74A27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7632" y="1776651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4301B0F-FB5B-748B-6FFC-E75A1548CF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41047" y="1776651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603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C38331E-BCEB-6ED1-DC12-16A4BD312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5083" y="2684119"/>
            <a:ext cx="4710898" cy="3048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277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00D0217-7B52-00E1-48F5-3E4A2012A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554" y="2072258"/>
            <a:ext cx="3858306" cy="3509408"/>
          </a:xfrm>
          <a:custGeom>
            <a:avLst/>
            <a:gdLst>
              <a:gd name="connsiteX0" fmla="*/ 1929153 w 3858306"/>
              <a:gd name="connsiteY0" fmla="*/ 0 h 3509408"/>
              <a:gd name="connsiteX1" fmla="*/ 3858306 w 3858306"/>
              <a:gd name="connsiteY1" fmla="*/ 0 h 3509408"/>
              <a:gd name="connsiteX2" fmla="*/ 3858306 w 3858306"/>
              <a:gd name="connsiteY2" fmla="*/ 3509408 h 3509408"/>
              <a:gd name="connsiteX3" fmla="*/ 1929153 w 3858306"/>
              <a:gd name="connsiteY3" fmla="*/ 3509408 h 3509408"/>
              <a:gd name="connsiteX4" fmla="*/ 0 w 3858306"/>
              <a:gd name="connsiteY4" fmla="*/ 1754704 h 3509408"/>
              <a:gd name="connsiteX5" fmla="*/ 1929153 w 3858306"/>
              <a:gd name="connsiteY5" fmla="*/ 0 h 350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8306" h="3509408">
                <a:moveTo>
                  <a:pt x="1929153" y="0"/>
                </a:moveTo>
                <a:lnTo>
                  <a:pt x="3858306" y="0"/>
                </a:lnTo>
                <a:lnTo>
                  <a:pt x="3858306" y="3509408"/>
                </a:lnTo>
                <a:lnTo>
                  <a:pt x="1929153" y="3509408"/>
                </a:lnTo>
                <a:cubicBezTo>
                  <a:pt x="863711" y="3509408"/>
                  <a:pt x="0" y="2723800"/>
                  <a:pt x="0" y="1754704"/>
                </a:cubicBezTo>
                <a:cubicBezTo>
                  <a:pt x="0" y="785608"/>
                  <a:pt x="863711" y="0"/>
                  <a:pt x="1929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596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4BCC8BC-F7B2-D6E1-A561-0CA354638D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20475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2E4F31A-7EDF-9771-41D0-4DD76080ED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761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CF44D42C-5F1C-CA1B-C501-9ABB8FDDC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047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8643866-6AED-44BF-4D83-46539CFE92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3333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887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0A11EE4-F3BF-67E7-7669-AAE9AF452F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56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327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7670982-2979-A910-0BCE-2F76B8F09A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79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493A41A-619E-F0FF-7087-D6D72044A0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1141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ED6EEE0-8E35-A9AC-A118-18D5D8F86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0425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897730B-9E71-8D55-4A87-DD64BE53E8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882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7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ED2EDC-272A-D169-F64A-E04BEB148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32"/>
            <a:ext cx="12192000" cy="4235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709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8F2372-35E3-307A-542B-04B344C390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66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3244D5F-6512-A594-BBA8-73FE630ED9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7237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421934C-011F-54C9-0277-8619F9DC0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09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59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CF832C8-EED1-26AB-165B-B3158EDD8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878" y="1760860"/>
            <a:ext cx="5135562" cy="4508921"/>
          </a:xfrm>
          <a:custGeom>
            <a:avLst/>
            <a:gdLst>
              <a:gd name="connsiteX0" fmla="*/ 236222 w 5135562"/>
              <a:gd name="connsiteY0" fmla="*/ 0 h 4508921"/>
              <a:gd name="connsiteX1" fmla="*/ 4899340 w 5135562"/>
              <a:gd name="connsiteY1" fmla="*/ 0 h 4508921"/>
              <a:gd name="connsiteX2" fmla="*/ 5135562 w 5135562"/>
              <a:gd name="connsiteY2" fmla="*/ 236222 h 4508921"/>
              <a:gd name="connsiteX3" fmla="*/ 5135562 w 5135562"/>
              <a:gd name="connsiteY3" fmla="*/ 4272699 h 4508921"/>
              <a:gd name="connsiteX4" fmla="*/ 4899340 w 5135562"/>
              <a:gd name="connsiteY4" fmla="*/ 4508921 h 4508921"/>
              <a:gd name="connsiteX5" fmla="*/ 236222 w 5135562"/>
              <a:gd name="connsiteY5" fmla="*/ 4508921 h 4508921"/>
              <a:gd name="connsiteX6" fmla="*/ 0 w 5135562"/>
              <a:gd name="connsiteY6" fmla="*/ 4272699 h 4508921"/>
              <a:gd name="connsiteX7" fmla="*/ 0 w 5135562"/>
              <a:gd name="connsiteY7" fmla="*/ 236222 h 4508921"/>
              <a:gd name="connsiteX8" fmla="*/ 236222 w 5135562"/>
              <a:gd name="connsiteY8" fmla="*/ 0 h 45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5562" h="4508921">
                <a:moveTo>
                  <a:pt x="236222" y="0"/>
                </a:moveTo>
                <a:lnTo>
                  <a:pt x="4899340" y="0"/>
                </a:lnTo>
                <a:cubicBezTo>
                  <a:pt x="5029802" y="0"/>
                  <a:pt x="5135562" y="105760"/>
                  <a:pt x="5135562" y="236222"/>
                </a:cubicBezTo>
                <a:lnTo>
                  <a:pt x="5135562" y="4272699"/>
                </a:lnTo>
                <a:cubicBezTo>
                  <a:pt x="5135562" y="4403161"/>
                  <a:pt x="5029802" y="4508921"/>
                  <a:pt x="4899340" y="4508921"/>
                </a:cubicBezTo>
                <a:lnTo>
                  <a:pt x="236222" y="4508921"/>
                </a:lnTo>
                <a:cubicBezTo>
                  <a:pt x="105760" y="4508921"/>
                  <a:pt x="0" y="4403161"/>
                  <a:pt x="0" y="4272699"/>
                </a:cubicBezTo>
                <a:lnTo>
                  <a:pt x="0" y="236222"/>
                </a:lnTo>
                <a:cubicBezTo>
                  <a:pt x="0" y="105760"/>
                  <a:pt x="105760" y="0"/>
                  <a:pt x="236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9328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2FDCBB-2579-83DA-F87F-1A780BF65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476497"/>
            <a:ext cx="9853614" cy="232409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5062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C4B5D50-5C68-5EEB-86C9-D2E8CC366A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265396"/>
            <a:ext cx="3353994" cy="504332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7376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1BDFE2C-3157-A038-4566-637B1EC62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1764" y="0"/>
            <a:ext cx="672023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433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46175E5-8759-E3E6-8372-31A729FDA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071" y="2609850"/>
            <a:ext cx="2952750" cy="2952750"/>
          </a:xfrm>
          <a:custGeom>
            <a:avLst/>
            <a:gdLst>
              <a:gd name="connsiteX0" fmla="*/ 82559 w 2952750"/>
              <a:gd name="connsiteY0" fmla="*/ 0 h 2952750"/>
              <a:gd name="connsiteX1" fmla="*/ 2870191 w 2952750"/>
              <a:gd name="connsiteY1" fmla="*/ 0 h 2952750"/>
              <a:gd name="connsiteX2" fmla="*/ 2952750 w 2952750"/>
              <a:gd name="connsiteY2" fmla="*/ 82559 h 2952750"/>
              <a:gd name="connsiteX3" fmla="*/ 2952750 w 2952750"/>
              <a:gd name="connsiteY3" fmla="*/ 2870191 h 2952750"/>
              <a:gd name="connsiteX4" fmla="*/ 2870191 w 2952750"/>
              <a:gd name="connsiteY4" fmla="*/ 2952750 h 2952750"/>
              <a:gd name="connsiteX5" fmla="*/ 82559 w 2952750"/>
              <a:gd name="connsiteY5" fmla="*/ 2952750 h 2952750"/>
              <a:gd name="connsiteX6" fmla="*/ 0 w 2952750"/>
              <a:gd name="connsiteY6" fmla="*/ 2870191 h 2952750"/>
              <a:gd name="connsiteX7" fmla="*/ 0 w 2952750"/>
              <a:gd name="connsiteY7" fmla="*/ 82559 h 2952750"/>
              <a:gd name="connsiteX8" fmla="*/ 82559 w 2952750"/>
              <a:gd name="connsiteY8" fmla="*/ 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952750">
                <a:moveTo>
                  <a:pt x="82559" y="0"/>
                </a:moveTo>
                <a:lnTo>
                  <a:pt x="2870191" y="0"/>
                </a:lnTo>
                <a:cubicBezTo>
                  <a:pt x="2915787" y="0"/>
                  <a:pt x="2952750" y="36963"/>
                  <a:pt x="2952750" y="82559"/>
                </a:cubicBezTo>
                <a:lnTo>
                  <a:pt x="2952750" y="2870191"/>
                </a:lnTo>
                <a:cubicBezTo>
                  <a:pt x="2952750" y="2915787"/>
                  <a:pt x="2915787" y="2952750"/>
                  <a:pt x="2870191" y="2952750"/>
                </a:cubicBezTo>
                <a:lnTo>
                  <a:pt x="82559" y="2952750"/>
                </a:lnTo>
                <a:cubicBezTo>
                  <a:pt x="36963" y="2952750"/>
                  <a:pt x="0" y="2915787"/>
                  <a:pt x="0" y="2870191"/>
                </a:cubicBezTo>
                <a:lnTo>
                  <a:pt x="0" y="82559"/>
                </a:lnTo>
                <a:cubicBezTo>
                  <a:pt x="0" y="36963"/>
                  <a:pt x="36963" y="0"/>
                  <a:pt x="825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789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5CCF5620-D4A6-533E-13C7-4FC0638FF2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2970" y="4552951"/>
            <a:ext cx="4875394" cy="1772113"/>
          </a:xfrm>
          <a:custGeom>
            <a:avLst/>
            <a:gdLst>
              <a:gd name="connsiteX0" fmla="*/ 0 w 4875394"/>
              <a:gd name="connsiteY0" fmla="*/ 0 h 1772113"/>
              <a:gd name="connsiteX1" fmla="*/ 4875394 w 4875394"/>
              <a:gd name="connsiteY1" fmla="*/ 0 h 1772113"/>
              <a:gd name="connsiteX2" fmla="*/ 4875394 w 4875394"/>
              <a:gd name="connsiteY2" fmla="*/ 1772113 h 1772113"/>
              <a:gd name="connsiteX3" fmla="*/ 0 w 4875394"/>
              <a:gd name="connsiteY3" fmla="*/ 1772113 h 17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94" h="1772113">
                <a:moveTo>
                  <a:pt x="0" y="0"/>
                </a:moveTo>
                <a:lnTo>
                  <a:pt x="4875394" y="0"/>
                </a:lnTo>
                <a:lnTo>
                  <a:pt x="4875394" y="1772113"/>
                </a:lnTo>
                <a:lnTo>
                  <a:pt x="0" y="17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223BC36E-3F20-3B8C-52EA-295AE1EAD5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1886" y="3352800"/>
            <a:ext cx="2916479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590147A2-577C-4778-11F0-1AF13BB4E1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1885" y="2133600"/>
            <a:ext cx="2916479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F9BDE5B-CA31-C3C0-E346-29DB42F6B4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2970" y="2133600"/>
            <a:ext cx="1892420" cy="2362200"/>
          </a:xfrm>
          <a:custGeom>
            <a:avLst/>
            <a:gdLst>
              <a:gd name="connsiteX0" fmla="*/ 0 w 1892420"/>
              <a:gd name="connsiteY0" fmla="*/ 0 h 2362200"/>
              <a:gd name="connsiteX1" fmla="*/ 1892420 w 1892420"/>
              <a:gd name="connsiteY1" fmla="*/ 0 h 2362200"/>
              <a:gd name="connsiteX2" fmla="*/ 1892420 w 1892420"/>
              <a:gd name="connsiteY2" fmla="*/ 2362200 h 2362200"/>
              <a:gd name="connsiteX3" fmla="*/ 0 w 189242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362200">
                <a:moveTo>
                  <a:pt x="0" y="0"/>
                </a:moveTo>
                <a:lnTo>
                  <a:pt x="1892420" y="0"/>
                </a:lnTo>
                <a:lnTo>
                  <a:pt x="189242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6B49DCC9-A86F-CB43-4A5C-4177EC128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80" y="3867152"/>
            <a:ext cx="1892420" cy="2457913"/>
          </a:xfrm>
          <a:custGeom>
            <a:avLst/>
            <a:gdLst>
              <a:gd name="connsiteX0" fmla="*/ 0 w 1892420"/>
              <a:gd name="connsiteY0" fmla="*/ 0 h 2457913"/>
              <a:gd name="connsiteX1" fmla="*/ 1892420 w 1892420"/>
              <a:gd name="connsiteY1" fmla="*/ 0 h 2457913"/>
              <a:gd name="connsiteX2" fmla="*/ 1892420 w 1892420"/>
              <a:gd name="connsiteY2" fmla="*/ 2457913 h 2457913"/>
              <a:gd name="connsiteX3" fmla="*/ 0 w 1892420"/>
              <a:gd name="connsiteY3" fmla="*/ 2457913 h 245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457913">
                <a:moveTo>
                  <a:pt x="0" y="0"/>
                </a:moveTo>
                <a:lnTo>
                  <a:pt x="1892420" y="0"/>
                </a:lnTo>
                <a:lnTo>
                  <a:pt x="1892420" y="2457913"/>
                </a:lnTo>
                <a:lnTo>
                  <a:pt x="0" y="24579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9E74BEA-4F09-9810-F61C-DF9B4A2395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3580" y="2133600"/>
            <a:ext cx="1892420" cy="1676862"/>
          </a:xfrm>
          <a:custGeom>
            <a:avLst/>
            <a:gdLst>
              <a:gd name="connsiteX0" fmla="*/ 0 w 1892420"/>
              <a:gd name="connsiteY0" fmla="*/ 0 h 1676862"/>
              <a:gd name="connsiteX1" fmla="*/ 1892420 w 1892420"/>
              <a:gd name="connsiteY1" fmla="*/ 0 h 1676862"/>
              <a:gd name="connsiteX2" fmla="*/ 1892420 w 1892420"/>
              <a:gd name="connsiteY2" fmla="*/ 1676862 h 1676862"/>
              <a:gd name="connsiteX3" fmla="*/ 0 w 1892420"/>
              <a:gd name="connsiteY3" fmla="*/ 1676862 h 167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1676862">
                <a:moveTo>
                  <a:pt x="0" y="0"/>
                </a:moveTo>
                <a:lnTo>
                  <a:pt x="1892420" y="0"/>
                </a:lnTo>
                <a:lnTo>
                  <a:pt x="1892420" y="1676862"/>
                </a:lnTo>
                <a:lnTo>
                  <a:pt x="0" y="1676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2102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447F47C-A408-4949-52FE-9E018871F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67515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6959727-EF0D-6CFC-9590-ABE57292B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6467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787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B50BE40-1C74-3E37-794F-B6BB57910B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89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79125F7-C91C-AA66-8B6F-A8DA9090BA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3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1DAB634-9EBD-8FC7-31AA-C213A24EC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1316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593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4612970-3B6C-2F70-1DB0-200157C50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0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93C39A4-8B1B-B4B3-D447-B9086F675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813" y="2078229"/>
            <a:ext cx="3007835" cy="47780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7599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811E7C5-DA56-080C-2C45-DDFD1CF0A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1085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9510D2-9409-043B-F7A5-F7CD93D9F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753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E15D451-1760-4F1A-76AB-A48D79696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0984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255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65BA9822-8DBA-ABE6-46A4-F94FDA2EDF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385" y="3312547"/>
            <a:ext cx="2129903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A85D4F1-5A6E-2E92-016D-540015C394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39485" y="3312547"/>
            <a:ext cx="2129903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D8402C0-8264-78C2-25BA-A143DA4BDF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9930" y="3312547"/>
            <a:ext cx="2129903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00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426B274-D003-7A87-34A8-3195212F0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450" y="2219188"/>
            <a:ext cx="4199701" cy="353659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31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4596E06-2BD4-AA65-65CA-7B20CF6F9B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6400" y="3264005"/>
            <a:ext cx="1501775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41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E1897F0-2A1E-28FC-C9AF-05487EF75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0145" y="3479800"/>
            <a:ext cx="2038349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471903A7-FABB-326A-B0F9-37B1A5CB7F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46425" y="1956010"/>
            <a:ext cx="2038349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37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7F3BE23-DD8C-23DB-6F7C-574C7A2A7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21770" y="1956009"/>
            <a:ext cx="8270230" cy="25413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73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957EF1-4AA5-3CD7-2D2A-D0759D4BC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5339" y="1939531"/>
            <a:ext cx="4096246" cy="4096246"/>
          </a:xfrm>
          <a:custGeom>
            <a:avLst/>
            <a:gdLst>
              <a:gd name="connsiteX0" fmla="*/ 2048123 w 4096246"/>
              <a:gd name="connsiteY0" fmla="*/ 0 h 4096246"/>
              <a:gd name="connsiteX1" fmla="*/ 4096246 w 4096246"/>
              <a:gd name="connsiteY1" fmla="*/ 2048123 h 4096246"/>
              <a:gd name="connsiteX2" fmla="*/ 2048123 w 4096246"/>
              <a:gd name="connsiteY2" fmla="*/ 4096246 h 4096246"/>
              <a:gd name="connsiteX3" fmla="*/ 0 w 4096246"/>
              <a:gd name="connsiteY3" fmla="*/ 2048123 h 4096246"/>
              <a:gd name="connsiteX4" fmla="*/ 2048123 w 4096246"/>
              <a:gd name="connsiteY4" fmla="*/ 0 h 409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246" h="4096246">
                <a:moveTo>
                  <a:pt x="2048123" y="0"/>
                </a:moveTo>
                <a:cubicBezTo>
                  <a:pt x="3179270" y="0"/>
                  <a:pt x="4096246" y="916976"/>
                  <a:pt x="4096246" y="2048123"/>
                </a:cubicBezTo>
                <a:cubicBezTo>
                  <a:pt x="4096246" y="3179270"/>
                  <a:pt x="3179270" y="4096246"/>
                  <a:pt x="2048123" y="4096246"/>
                </a:cubicBezTo>
                <a:cubicBezTo>
                  <a:pt x="916976" y="4096246"/>
                  <a:pt x="0" y="3179270"/>
                  <a:pt x="0" y="2048123"/>
                </a:cubicBezTo>
                <a:cubicBezTo>
                  <a:pt x="0" y="916976"/>
                  <a:pt x="916976" y="0"/>
                  <a:pt x="20481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7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56F9544-D44B-5189-51E6-2A0396F65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48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126A107-BD11-D183-ABAC-C0D9913B9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1528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264D3DB-526F-EF03-D816-4ABBC05A3A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8309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277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C450CB7-CCA3-7901-BBED-C62ABE2DCA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2970" y="2919834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5A30AAD-A9E4-F4F3-4952-2858A62F3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6701" y="2919834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361C8C4-4C72-D41A-038A-958D488CFD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4196" y="2919834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날짜 개체 틀 2">
            <a:extLst>
              <a:ext uri="{FF2B5EF4-FFF2-40B4-BE49-F238E27FC236}">
                <a16:creationId xmlns:a16="http://schemas.microsoft.com/office/drawing/2014/main" id="{2C191C6F-6DFF-BFCB-4B47-67493E91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5" name="바닥글 개체 틀 3">
            <a:extLst>
              <a:ext uri="{FF2B5EF4-FFF2-40B4-BE49-F238E27FC236}">
                <a16:creationId xmlns:a16="http://schemas.microsoft.com/office/drawing/2014/main" id="{B93520EB-D955-BC90-7B7B-EB5FB780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46CA91FC-CB6B-08EA-4096-95382C38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AFAB351-3406-CFAC-3AC3-14C93C79DE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5251" y="1995989"/>
            <a:ext cx="3072678" cy="3972873"/>
          </a:xfrm>
          <a:custGeom>
            <a:avLst/>
            <a:gdLst>
              <a:gd name="connsiteX0" fmla="*/ 112061 w 3072678"/>
              <a:gd name="connsiteY0" fmla="*/ 0 h 3972873"/>
              <a:gd name="connsiteX1" fmla="*/ 2960617 w 3072678"/>
              <a:gd name="connsiteY1" fmla="*/ 0 h 3972873"/>
              <a:gd name="connsiteX2" fmla="*/ 3072678 w 3072678"/>
              <a:gd name="connsiteY2" fmla="*/ 112061 h 3972873"/>
              <a:gd name="connsiteX3" fmla="*/ 3072678 w 3072678"/>
              <a:gd name="connsiteY3" fmla="*/ 3860812 h 3972873"/>
              <a:gd name="connsiteX4" fmla="*/ 2960617 w 3072678"/>
              <a:gd name="connsiteY4" fmla="*/ 3972873 h 3972873"/>
              <a:gd name="connsiteX5" fmla="*/ 112061 w 3072678"/>
              <a:gd name="connsiteY5" fmla="*/ 3972873 h 3972873"/>
              <a:gd name="connsiteX6" fmla="*/ 0 w 3072678"/>
              <a:gd name="connsiteY6" fmla="*/ 3860812 h 3972873"/>
              <a:gd name="connsiteX7" fmla="*/ 0 w 3072678"/>
              <a:gd name="connsiteY7" fmla="*/ 112061 h 3972873"/>
              <a:gd name="connsiteX8" fmla="*/ 112061 w 3072678"/>
              <a:gd name="connsiteY8" fmla="*/ 0 h 397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2678" h="3972873">
                <a:moveTo>
                  <a:pt x="112061" y="0"/>
                </a:moveTo>
                <a:lnTo>
                  <a:pt x="2960617" y="0"/>
                </a:lnTo>
                <a:cubicBezTo>
                  <a:pt x="3022507" y="0"/>
                  <a:pt x="3072678" y="50171"/>
                  <a:pt x="3072678" y="112061"/>
                </a:cubicBezTo>
                <a:lnTo>
                  <a:pt x="3072678" y="3860812"/>
                </a:lnTo>
                <a:cubicBezTo>
                  <a:pt x="3072678" y="3922702"/>
                  <a:pt x="3022507" y="3972873"/>
                  <a:pt x="2960617" y="3972873"/>
                </a:cubicBezTo>
                <a:lnTo>
                  <a:pt x="112061" y="3972873"/>
                </a:lnTo>
                <a:cubicBezTo>
                  <a:pt x="50171" y="3972873"/>
                  <a:pt x="0" y="3922702"/>
                  <a:pt x="0" y="3860812"/>
                </a:cubicBezTo>
                <a:lnTo>
                  <a:pt x="0" y="112061"/>
                </a:lnTo>
                <a:cubicBezTo>
                  <a:pt x="0" y="50171"/>
                  <a:pt x="50171" y="0"/>
                  <a:pt x="112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0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0604071-C1D3-564D-A813-7D750019C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0077" y="3301729"/>
            <a:ext cx="4341396" cy="23132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06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E220D60-CF23-37E1-09E4-E3787A593E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3492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03175E3-7EA3-5F91-A1D8-0D7962C6C7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5112" y="1849170"/>
            <a:ext cx="4502127" cy="2217185"/>
          </a:xfrm>
          <a:custGeom>
            <a:avLst/>
            <a:gdLst>
              <a:gd name="connsiteX0" fmla="*/ 74254 w 4502127"/>
              <a:gd name="connsiteY0" fmla="*/ 0 h 2217185"/>
              <a:gd name="connsiteX1" fmla="*/ 4427873 w 4502127"/>
              <a:gd name="connsiteY1" fmla="*/ 0 h 2217185"/>
              <a:gd name="connsiteX2" fmla="*/ 4502127 w 4502127"/>
              <a:gd name="connsiteY2" fmla="*/ 74254 h 2217185"/>
              <a:gd name="connsiteX3" fmla="*/ 4502127 w 4502127"/>
              <a:gd name="connsiteY3" fmla="*/ 2142931 h 2217185"/>
              <a:gd name="connsiteX4" fmla="*/ 4427873 w 4502127"/>
              <a:gd name="connsiteY4" fmla="*/ 2217185 h 2217185"/>
              <a:gd name="connsiteX5" fmla="*/ 74254 w 4502127"/>
              <a:gd name="connsiteY5" fmla="*/ 2217185 h 2217185"/>
              <a:gd name="connsiteX6" fmla="*/ 0 w 4502127"/>
              <a:gd name="connsiteY6" fmla="*/ 2142931 h 2217185"/>
              <a:gd name="connsiteX7" fmla="*/ 0 w 4502127"/>
              <a:gd name="connsiteY7" fmla="*/ 74254 h 2217185"/>
              <a:gd name="connsiteX8" fmla="*/ 74254 w 4502127"/>
              <a:gd name="connsiteY8" fmla="*/ 0 h 2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2127" h="2217185">
                <a:moveTo>
                  <a:pt x="74254" y="0"/>
                </a:moveTo>
                <a:lnTo>
                  <a:pt x="4427873" y="0"/>
                </a:lnTo>
                <a:cubicBezTo>
                  <a:pt x="4468882" y="0"/>
                  <a:pt x="4502127" y="33245"/>
                  <a:pt x="4502127" y="74254"/>
                </a:cubicBezTo>
                <a:lnTo>
                  <a:pt x="4502127" y="2142931"/>
                </a:lnTo>
                <a:cubicBezTo>
                  <a:pt x="4502127" y="2183940"/>
                  <a:pt x="4468882" y="2217185"/>
                  <a:pt x="4427873" y="2217185"/>
                </a:cubicBezTo>
                <a:lnTo>
                  <a:pt x="74254" y="2217185"/>
                </a:lnTo>
                <a:cubicBezTo>
                  <a:pt x="33246" y="2217185"/>
                  <a:pt x="0" y="2183940"/>
                  <a:pt x="0" y="2142931"/>
                </a:cubicBezTo>
                <a:lnTo>
                  <a:pt x="0" y="74254"/>
                </a:lnTo>
                <a:cubicBezTo>
                  <a:pt x="0" y="33245"/>
                  <a:pt x="33246" y="0"/>
                  <a:pt x="74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362CBA0-B521-CE58-A5A1-5CB2EDECE4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3896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87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19AA54A-8999-6CF8-3B9B-906ABBC4C9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2077639"/>
            <a:ext cx="4937898" cy="38605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D174647-A75D-8847-B27C-030DB66119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76243" y="3909364"/>
            <a:ext cx="1215753" cy="29486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11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FB2C632-FBD1-4CBA-D7ED-D94A28C761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7732" y="12672"/>
            <a:ext cx="3444268" cy="683265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47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8195396-6A37-F2C3-8979-E219B1C7C5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0849" y="1254620"/>
            <a:ext cx="11086811" cy="2352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06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FD0341-B759-9977-556B-DEF47E733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7740" y="2057458"/>
            <a:ext cx="3908508" cy="3858029"/>
          </a:xfrm>
          <a:custGeom>
            <a:avLst/>
            <a:gdLst>
              <a:gd name="connsiteX0" fmla="*/ 166783 w 3908508"/>
              <a:gd name="connsiteY0" fmla="*/ 0 h 3858029"/>
              <a:gd name="connsiteX1" fmla="*/ 3741725 w 3908508"/>
              <a:gd name="connsiteY1" fmla="*/ 0 h 3858029"/>
              <a:gd name="connsiteX2" fmla="*/ 3908508 w 3908508"/>
              <a:gd name="connsiteY2" fmla="*/ 166783 h 3858029"/>
              <a:gd name="connsiteX3" fmla="*/ 3908508 w 3908508"/>
              <a:gd name="connsiteY3" fmla="*/ 3691246 h 3858029"/>
              <a:gd name="connsiteX4" fmla="*/ 3741725 w 3908508"/>
              <a:gd name="connsiteY4" fmla="*/ 3858029 h 3858029"/>
              <a:gd name="connsiteX5" fmla="*/ 166783 w 3908508"/>
              <a:gd name="connsiteY5" fmla="*/ 3858029 h 3858029"/>
              <a:gd name="connsiteX6" fmla="*/ 0 w 3908508"/>
              <a:gd name="connsiteY6" fmla="*/ 3691246 h 3858029"/>
              <a:gd name="connsiteX7" fmla="*/ 0 w 3908508"/>
              <a:gd name="connsiteY7" fmla="*/ 166783 h 3858029"/>
              <a:gd name="connsiteX8" fmla="*/ 166783 w 3908508"/>
              <a:gd name="connsiteY8" fmla="*/ 0 h 38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8508" h="3858029">
                <a:moveTo>
                  <a:pt x="166783" y="0"/>
                </a:moveTo>
                <a:lnTo>
                  <a:pt x="3741725" y="0"/>
                </a:lnTo>
                <a:cubicBezTo>
                  <a:pt x="3833837" y="0"/>
                  <a:pt x="3908508" y="74671"/>
                  <a:pt x="3908508" y="166783"/>
                </a:cubicBezTo>
                <a:lnTo>
                  <a:pt x="3908508" y="3691246"/>
                </a:lnTo>
                <a:cubicBezTo>
                  <a:pt x="3908508" y="3783358"/>
                  <a:pt x="3833837" y="3858029"/>
                  <a:pt x="3741725" y="3858029"/>
                </a:cubicBezTo>
                <a:lnTo>
                  <a:pt x="166783" y="3858029"/>
                </a:lnTo>
                <a:cubicBezTo>
                  <a:pt x="74671" y="3858029"/>
                  <a:pt x="0" y="3783358"/>
                  <a:pt x="0" y="3691246"/>
                </a:cubicBezTo>
                <a:lnTo>
                  <a:pt x="0" y="166783"/>
                </a:lnTo>
                <a:cubicBezTo>
                  <a:pt x="0" y="74671"/>
                  <a:pt x="74671" y="0"/>
                  <a:pt x="1667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78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1512131C-6905-E645-ABAB-CC385E29A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140" y="2170113"/>
            <a:ext cx="3087688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03BF9A70-1586-F2CE-02E4-4382540913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5497" y="2170113"/>
            <a:ext cx="3087688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742E457-DC20-DC52-CB9B-9E6A3AD9B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170113"/>
            <a:ext cx="3087688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605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E5B56C4B-4E4D-DE6F-BF6C-CAC81F5C9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4" y="3591349"/>
            <a:ext cx="2248282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4F2570C-BEEB-DCAB-13BC-0B78FE3B1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7299" y="3591349"/>
            <a:ext cx="2248282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CC8FC88-1FE2-0467-1CE9-5E05DB953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0082" y="3591349"/>
            <a:ext cx="2248282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27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2021539-DE45-6636-EFAC-7666F613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49" y="1609724"/>
            <a:ext cx="3502057" cy="52482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4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5F0D8F-88E0-D609-7776-F5DF670CBB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750" y="2744789"/>
            <a:ext cx="8350250" cy="41132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60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BBE6E8DB-399F-FEAC-C6B7-6C4C74398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4" y="1752174"/>
            <a:ext cx="2248282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6BACE8-2173-DFAC-5164-DEAFA2A6F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6914" y="1752174"/>
            <a:ext cx="2248282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DFBCAFB-CC5A-F9CF-C329-3B1FF773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9698" y="1752174"/>
            <a:ext cx="2248282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02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9E36006-C674-9ACB-BF15-509E4B735F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3638" y="3371849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A138A84A-E2EE-388D-633A-3C462D654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3917" y="3371849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8862DDD6-97C2-35EF-41D9-360291F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3826" y="3371849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5F23E9C1-05E7-FED0-6F5B-6647870469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43734" y="3371849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67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CA90FF82-9414-DB37-1C89-33C92B240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344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56648C7E-E9D3-C987-9C4A-C8DD6D3A01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8688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092CE705-B487-39CF-9E29-7E4EF31088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9032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231D4A3A-B13D-73FB-95D1-3440CC21D8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376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A68B18E5-8804-1A5E-DFCD-821089041C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89720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48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7BFE2-3D42-DEEC-2985-570F11FBF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8307" y="1901187"/>
            <a:ext cx="2545939" cy="3874600"/>
          </a:xfrm>
          <a:custGeom>
            <a:avLst/>
            <a:gdLst>
              <a:gd name="connsiteX0" fmla="*/ 125744 w 2545939"/>
              <a:gd name="connsiteY0" fmla="*/ 0 h 3874600"/>
              <a:gd name="connsiteX1" fmla="*/ 2420195 w 2545939"/>
              <a:gd name="connsiteY1" fmla="*/ 0 h 3874600"/>
              <a:gd name="connsiteX2" fmla="*/ 2545939 w 2545939"/>
              <a:gd name="connsiteY2" fmla="*/ 125744 h 3874600"/>
              <a:gd name="connsiteX3" fmla="*/ 2545939 w 2545939"/>
              <a:gd name="connsiteY3" fmla="*/ 3748857 h 3874600"/>
              <a:gd name="connsiteX4" fmla="*/ 2469140 w 2545939"/>
              <a:gd name="connsiteY4" fmla="*/ 3864720 h 3874600"/>
              <a:gd name="connsiteX5" fmla="*/ 2420200 w 2545939"/>
              <a:gd name="connsiteY5" fmla="*/ 3874600 h 3874600"/>
              <a:gd name="connsiteX6" fmla="*/ 125739 w 2545939"/>
              <a:gd name="connsiteY6" fmla="*/ 3874600 h 3874600"/>
              <a:gd name="connsiteX7" fmla="*/ 76799 w 2545939"/>
              <a:gd name="connsiteY7" fmla="*/ 3864720 h 3874600"/>
              <a:gd name="connsiteX8" fmla="*/ 0 w 2545939"/>
              <a:gd name="connsiteY8" fmla="*/ 3748857 h 3874600"/>
              <a:gd name="connsiteX9" fmla="*/ 0 w 2545939"/>
              <a:gd name="connsiteY9" fmla="*/ 125744 h 3874600"/>
              <a:gd name="connsiteX10" fmla="*/ 125744 w 2545939"/>
              <a:gd name="connsiteY10" fmla="*/ 0 h 387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5939" h="3874600">
                <a:moveTo>
                  <a:pt x="125744" y="0"/>
                </a:moveTo>
                <a:lnTo>
                  <a:pt x="2420195" y="0"/>
                </a:lnTo>
                <a:cubicBezTo>
                  <a:pt x="2489641" y="0"/>
                  <a:pt x="2545939" y="56298"/>
                  <a:pt x="2545939" y="125744"/>
                </a:cubicBezTo>
                <a:lnTo>
                  <a:pt x="2545939" y="3748857"/>
                </a:lnTo>
                <a:cubicBezTo>
                  <a:pt x="2545939" y="3800942"/>
                  <a:pt x="2514271" y="3845630"/>
                  <a:pt x="2469140" y="3864720"/>
                </a:cubicBezTo>
                <a:lnTo>
                  <a:pt x="2420200" y="3874600"/>
                </a:lnTo>
                <a:lnTo>
                  <a:pt x="125739" y="3874600"/>
                </a:lnTo>
                <a:lnTo>
                  <a:pt x="76799" y="3864720"/>
                </a:lnTo>
                <a:cubicBezTo>
                  <a:pt x="31668" y="3845630"/>
                  <a:pt x="0" y="3800942"/>
                  <a:pt x="0" y="3748857"/>
                </a:cubicBezTo>
                <a:lnTo>
                  <a:pt x="0" y="125744"/>
                </a:lnTo>
                <a:cubicBezTo>
                  <a:pt x="0" y="56298"/>
                  <a:pt x="56298" y="0"/>
                  <a:pt x="1257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68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2D699A-2888-E711-4F86-291F3AC4D3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300" y="2479295"/>
            <a:ext cx="4248150" cy="2628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84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B01EE00-3A02-E28B-172A-D5668DC3F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2299" y="1924050"/>
            <a:ext cx="3949699" cy="30718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43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ABCAE60-549D-5F1A-4B72-63A0C2E5E5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5067" y="1756477"/>
            <a:ext cx="1631074" cy="3497707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D24093C-6AF7-AE58-BC4B-57A1B44345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61420" y="2524125"/>
            <a:ext cx="1631074" cy="3477331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269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4EB289-B97F-F7BD-56F9-777DE7C67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7301" y="2286002"/>
            <a:ext cx="2292350" cy="306705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19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CEFFE0B-7034-9DFC-E7BC-457224912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4630" y="2241208"/>
            <a:ext cx="1631074" cy="3449428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682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1E9D978-8D20-4ABB-EB23-C80A78720A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0650" y="2246942"/>
            <a:ext cx="4344670" cy="243936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6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41CEFCB-9069-B1D7-9DAC-4A6BA671A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49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320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5EEE88-2DFF-AE43-6D74-308EC3E600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746" y="1965325"/>
            <a:ext cx="1758155" cy="3683474"/>
          </a:xfrm>
          <a:custGeom>
            <a:avLst/>
            <a:gdLst>
              <a:gd name="connsiteX0" fmla="*/ 224587 w 1758155"/>
              <a:gd name="connsiteY0" fmla="*/ 0 h 3606434"/>
              <a:gd name="connsiteX1" fmla="*/ 1533568 w 1758155"/>
              <a:gd name="connsiteY1" fmla="*/ 0 h 3606434"/>
              <a:gd name="connsiteX2" fmla="*/ 1758155 w 1758155"/>
              <a:gd name="connsiteY2" fmla="*/ 224587 h 3606434"/>
              <a:gd name="connsiteX3" fmla="*/ 1758155 w 1758155"/>
              <a:gd name="connsiteY3" fmla="*/ 3456615 h 3606434"/>
              <a:gd name="connsiteX4" fmla="*/ 1719799 w 1758155"/>
              <a:gd name="connsiteY4" fmla="*/ 3582184 h 3606434"/>
              <a:gd name="connsiteX5" fmla="*/ 1699791 w 1758155"/>
              <a:gd name="connsiteY5" fmla="*/ 3606434 h 3606434"/>
              <a:gd name="connsiteX6" fmla="*/ 58365 w 1758155"/>
              <a:gd name="connsiteY6" fmla="*/ 3606434 h 3606434"/>
              <a:gd name="connsiteX7" fmla="*/ 38356 w 1758155"/>
              <a:gd name="connsiteY7" fmla="*/ 3582184 h 3606434"/>
              <a:gd name="connsiteX8" fmla="*/ 0 w 1758155"/>
              <a:gd name="connsiteY8" fmla="*/ 3456615 h 3606434"/>
              <a:gd name="connsiteX9" fmla="*/ 0 w 1758155"/>
              <a:gd name="connsiteY9" fmla="*/ 224587 h 3606434"/>
              <a:gd name="connsiteX10" fmla="*/ 224587 w 1758155"/>
              <a:gd name="connsiteY10" fmla="*/ 0 h 360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8155" h="3606434">
                <a:moveTo>
                  <a:pt x="224587" y="0"/>
                </a:moveTo>
                <a:lnTo>
                  <a:pt x="1533568" y="0"/>
                </a:lnTo>
                <a:cubicBezTo>
                  <a:pt x="1657604" y="0"/>
                  <a:pt x="1758155" y="100551"/>
                  <a:pt x="1758155" y="224587"/>
                </a:cubicBezTo>
                <a:lnTo>
                  <a:pt x="1758155" y="3456615"/>
                </a:lnTo>
                <a:cubicBezTo>
                  <a:pt x="1758155" y="3503129"/>
                  <a:pt x="1744015" y="3546340"/>
                  <a:pt x="1719799" y="3582184"/>
                </a:cubicBezTo>
                <a:lnTo>
                  <a:pt x="1699791" y="3606434"/>
                </a:lnTo>
                <a:lnTo>
                  <a:pt x="58365" y="3606434"/>
                </a:lnTo>
                <a:lnTo>
                  <a:pt x="38356" y="3582184"/>
                </a:lnTo>
                <a:cubicBezTo>
                  <a:pt x="14140" y="3546340"/>
                  <a:pt x="0" y="3503129"/>
                  <a:pt x="0" y="3456615"/>
                </a:cubicBezTo>
                <a:lnTo>
                  <a:pt x="0" y="224587"/>
                </a:lnTo>
                <a:cubicBezTo>
                  <a:pt x="0" y="100551"/>
                  <a:pt x="100551" y="0"/>
                  <a:pt x="2245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9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2342CCD-B9CF-7AED-1157-A72C65D9B0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8148" y="1926557"/>
            <a:ext cx="3692201" cy="230747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95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DB21C62-D61D-A190-56D4-13860276F4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655" y="2318095"/>
            <a:ext cx="1768085" cy="3791517"/>
          </a:xfrm>
          <a:custGeom>
            <a:avLst/>
            <a:gdLst>
              <a:gd name="connsiteX0" fmla="*/ 225855 w 1768085"/>
              <a:gd name="connsiteY0" fmla="*/ 0 h 3791517"/>
              <a:gd name="connsiteX1" fmla="*/ 1542230 w 1768085"/>
              <a:gd name="connsiteY1" fmla="*/ 0 h 3791517"/>
              <a:gd name="connsiteX2" fmla="*/ 1768085 w 1768085"/>
              <a:gd name="connsiteY2" fmla="*/ 225855 h 3791517"/>
              <a:gd name="connsiteX3" fmla="*/ 1768085 w 1768085"/>
              <a:gd name="connsiteY3" fmla="*/ 3565661 h 3791517"/>
              <a:gd name="connsiteX4" fmla="*/ 1542230 w 1768085"/>
              <a:gd name="connsiteY4" fmla="*/ 3791517 h 3791517"/>
              <a:gd name="connsiteX5" fmla="*/ 225855 w 1768085"/>
              <a:gd name="connsiteY5" fmla="*/ 3791517 h 3791517"/>
              <a:gd name="connsiteX6" fmla="*/ 0 w 1768085"/>
              <a:gd name="connsiteY6" fmla="*/ 3565661 h 3791517"/>
              <a:gd name="connsiteX7" fmla="*/ 0 w 1768085"/>
              <a:gd name="connsiteY7" fmla="*/ 225855 h 3791517"/>
              <a:gd name="connsiteX8" fmla="*/ 225855 w 1768085"/>
              <a:gd name="connsiteY8" fmla="*/ 0 h 379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085" h="3791517">
                <a:moveTo>
                  <a:pt x="225855" y="0"/>
                </a:moveTo>
                <a:lnTo>
                  <a:pt x="1542230" y="0"/>
                </a:lnTo>
                <a:cubicBezTo>
                  <a:pt x="1666966" y="0"/>
                  <a:pt x="1768085" y="101119"/>
                  <a:pt x="1768085" y="225855"/>
                </a:cubicBezTo>
                <a:lnTo>
                  <a:pt x="1768085" y="3565661"/>
                </a:lnTo>
                <a:cubicBezTo>
                  <a:pt x="1768085" y="3690397"/>
                  <a:pt x="1666966" y="3791517"/>
                  <a:pt x="1542230" y="3791517"/>
                </a:cubicBezTo>
                <a:lnTo>
                  <a:pt x="225855" y="3791517"/>
                </a:lnTo>
                <a:cubicBezTo>
                  <a:pt x="101119" y="3791517"/>
                  <a:pt x="0" y="3690397"/>
                  <a:pt x="0" y="3565661"/>
                </a:cubicBezTo>
                <a:lnTo>
                  <a:pt x="0" y="225855"/>
                </a:lnTo>
                <a:cubicBezTo>
                  <a:pt x="0" y="101119"/>
                  <a:pt x="101119" y="0"/>
                  <a:pt x="225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845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F53163C-E9DE-BA2D-9202-A95B9ACAF2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039" y="2039718"/>
            <a:ext cx="5174962" cy="4045843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B0BBD14-3854-C8FD-9A59-91D2EEA9E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2" y="2216328"/>
            <a:ext cx="2630924" cy="3243841"/>
          </a:xfrm>
          <a:custGeom>
            <a:avLst/>
            <a:gdLst>
              <a:gd name="connsiteX0" fmla="*/ 0 w 2630924"/>
              <a:gd name="connsiteY0" fmla="*/ 0 h 3243841"/>
              <a:gd name="connsiteX1" fmla="*/ 2630924 w 2630924"/>
              <a:gd name="connsiteY1" fmla="*/ 0 h 3243841"/>
              <a:gd name="connsiteX2" fmla="*/ 2630924 w 2630924"/>
              <a:gd name="connsiteY2" fmla="*/ 3243841 h 3243841"/>
              <a:gd name="connsiteX3" fmla="*/ 0 w 2630924"/>
              <a:gd name="connsiteY3" fmla="*/ 3243841 h 32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924" h="3243841">
                <a:moveTo>
                  <a:pt x="0" y="0"/>
                </a:moveTo>
                <a:lnTo>
                  <a:pt x="2630924" y="0"/>
                </a:lnTo>
                <a:lnTo>
                  <a:pt x="2630924" y="3243841"/>
                </a:lnTo>
                <a:lnTo>
                  <a:pt x="0" y="32438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24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7689293-9DF3-FF88-8C48-8F2B8C8EE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078" y="2271577"/>
            <a:ext cx="5398979" cy="3032928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221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0B10750-E7E2-A1CD-3B9D-4A634BDC53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1508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D5D4314-6763-AD9A-2AE5-0043CA1F9A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6519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AE7BEFE-D27B-E27F-FD2E-C5F9CEF83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1508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CF1872-09E9-B5DE-AB98-884BA0C07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519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41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0205E71-AFD1-C28E-B6C5-1A186E5985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475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7E4A8E-41A7-6E68-CCDD-6934F5CE06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4500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4B57324-401E-5A4B-B712-5FF75288C3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475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C458CA-8677-AEE4-03C6-03798C507C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4500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382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92A9D70-8DC3-7767-05BC-5BE3D6E8B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4863"/>
            <a:ext cx="2436813" cy="4229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822360F5-4DD8-BDC6-A2A0-E433AD039A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1659" y="2074863"/>
            <a:ext cx="3429393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460D6BB8-C2E0-8ADC-040E-89810E7755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8970" y="2074863"/>
            <a:ext cx="3429393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611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BDF37BE-A67C-0055-41F6-7573EC4609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1CE823-3FF7-1126-D138-BF936E312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9428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5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909A8C-848A-0E07-C1C7-E8F2D3AFB4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2693988"/>
            <a:ext cx="2795587" cy="3114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339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B405D398-BFFE-D5B4-E611-AABB29BB9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1475" y="1884219"/>
            <a:ext cx="4326888" cy="42774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292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8B6324A-9D42-51AE-8355-A5D6246D2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9190" y="2100090"/>
            <a:ext cx="3851433" cy="3672332"/>
          </a:xfrm>
          <a:custGeom>
            <a:avLst/>
            <a:gdLst>
              <a:gd name="connsiteX0" fmla="*/ 154862 w 3851433"/>
              <a:gd name="connsiteY0" fmla="*/ 0 h 3672332"/>
              <a:gd name="connsiteX1" fmla="*/ 3696571 w 3851433"/>
              <a:gd name="connsiteY1" fmla="*/ 0 h 3672332"/>
              <a:gd name="connsiteX2" fmla="*/ 3851433 w 3851433"/>
              <a:gd name="connsiteY2" fmla="*/ 154862 h 3672332"/>
              <a:gd name="connsiteX3" fmla="*/ 3851433 w 3851433"/>
              <a:gd name="connsiteY3" fmla="*/ 3517470 h 3672332"/>
              <a:gd name="connsiteX4" fmla="*/ 3696571 w 3851433"/>
              <a:gd name="connsiteY4" fmla="*/ 3672332 h 3672332"/>
              <a:gd name="connsiteX5" fmla="*/ 154862 w 3851433"/>
              <a:gd name="connsiteY5" fmla="*/ 3672332 h 3672332"/>
              <a:gd name="connsiteX6" fmla="*/ 0 w 3851433"/>
              <a:gd name="connsiteY6" fmla="*/ 3517470 h 3672332"/>
              <a:gd name="connsiteX7" fmla="*/ 0 w 3851433"/>
              <a:gd name="connsiteY7" fmla="*/ 154862 h 3672332"/>
              <a:gd name="connsiteX8" fmla="*/ 154862 w 3851433"/>
              <a:gd name="connsiteY8" fmla="*/ 0 h 36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1433" h="3672332">
                <a:moveTo>
                  <a:pt x="154862" y="0"/>
                </a:moveTo>
                <a:lnTo>
                  <a:pt x="3696571" y="0"/>
                </a:lnTo>
                <a:cubicBezTo>
                  <a:pt x="3782099" y="0"/>
                  <a:pt x="3851433" y="69334"/>
                  <a:pt x="3851433" y="154862"/>
                </a:cubicBezTo>
                <a:lnTo>
                  <a:pt x="3851433" y="3517470"/>
                </a:lnTo>
                <a:cubicBezTo>
                  <a:pt x="3851433" y="3602998"/>
                  <a:pt x="3782099" y="3672332"/>
                  <a:pt x="3696571" y="3672332"/>
                </a:cubicBezTo>
                <a:lnTo>
                  <a:pt x="154862" y="3672332"/>
                </a:lnTo>
                <a:cubicBezTo>
                  <a:pt x="69335" y="3672332"/>
                  <a:pt x="0" y="3602998"/>
                  <a:pt x="0" y="3517470"/>
                </a:cubicBezTo>
                <a:lnTo>
                  <a:pt x="0" y="154862"/>
                </a:lnTo>
                <a:cubicBezTo>
                  <a:pt x="0" y="69334"/>
                  <a:pt x="69335" y="0"/>
                  <a:pt x="154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862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812BC86-EC71-EF2D-4DB6-32CBD12E0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6176" y="2039720"/>
            <a:ext cx="5174962" cy="40458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880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3126DC8-43FF-6A5D-A220-BBB620A73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8704" y="2241207"/>
            <a:ext cx="1631074" cy="3486530"/>
          </a:xfrm>
          <a:custGeom>
            <a:avLst/>
            <a:gdLst>
              <a:gd name="connsiteX0" fmla="*/ 208353 w 1631074"/>
              <a:gd name="connsiteY0" fmla="*/ 0 h 3486530"/>
              <a:gd name="connsiteX1" fmla="*/ 1422721 w 1631074"/>
              <a:gd name="connsiteY1" fmla="*/ 0 h 3486530"/>
              <a:gd name="connsiteX2" fmla="*/ 1631074 w 1631074"/>
              <a:gd name="connsiteY2" fmla="*/ 208353 h 3486530"/>
              <a:gd name="connsiteX3" fmla="*/ 1631074 w 1631074"/>
              <a:gd name="connsiteY3" fmla="*/ 3289355 h 3486530"/>
              <a:gd name="connsiteX4" fmla="*/ 1503821 w 1631074"/>
              <a:gd name="connsiteY4" fmla="*/ 3481335 h 3486530"/>
              <a:gd name="connsiteX5" fmla="*/ 1487085 w 1631074"/>
              <a:gd name="connsiteY5" fmla="*/ 3486530 h 3486530"/>
              <a:gd name="connsiteX6" fmla="*/ 143990 w 1631074"/>
              <a:gd name="connsiteY6" fmla="*/ 3486530 h 3486530"/>
              <a:gd name="connsiteX7" fmla="*/ 127253 w 1631074"/>
              <a:gd name="connsiteY7" fmla="*/ 3481335 h 3486530"/>
              <a:gd name="connsiteX8" fmla="*/ 0 w 1631074"/>
              <a:gd name="connsiteY8" fmla="*/ 3289355 h 3486530"/>
              <a:gd name="connsiteX9" fmla="*/ 0 w 1631074"/>
              <a:gd name="connsiteY9" fmla="*/ 208353 h 3486530"/>
              <a:gd name="connsiteX10" fmla="*/ 208353 w 1631074"/>
              <a:gd name="connsiteY10" fmla="*/ 0 h 348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86530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2" y="3449705"/>
                  <a:pt x="1503821" y="3481335"/>
                </a:cubicBezTo>
                <a:lnTo>
                  <a:pt x="1487085" y="3486530"/>
                </a:lnTo>
                <a:lnTo>
                  <a:pt x="143990" y="3486530"/>
                </a:lnTo>
                <a:lnTo>
                  <a:pt x="127253" y="3481335"/>
                </a:lnTo>
                <a:cubicBezTo>
                  <a:pt x="52472" y="3449705"/>
                  <a:pt x="0" y="3375658"/>
                  <a:pt x="0" y="3289355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922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C9999792-FCD4-F0A3-AD68-86C64156EA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40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9830A99-CEA9-2CD7-C455-3689D10788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92168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5E4F3162-343F-BD55-A8F6-843435F91E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0266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571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50927A1-F0F2-8F1D-B4FF-0EFFCC1CCE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7665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EC533BAF-4AD9-E949-FF66-6CB61EF5C8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89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2DC67674-AC66-7CE4-2170-0B27E1E59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3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ECB0E7B0-57ED-E2EF-F6A4-5AEFBEE40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1316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93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1E4D5060-60FB-9570-BF2A-C200C47FD0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4752" y="2974308"/>
            <a:ext cx="5826125" cy="3883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F9A99167-8F6F-89BA-D4DD-E460CC49A5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877" y="1254623"/>
            <a:ext cx="4063999" cy="17051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91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2FF8FD1-2207-B511-C72C-6136C9F7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55320" y="3022282"/>
            <a:ext cx="3165335" cy="3127147"/>
          </a:xfrm>
          <a:custGeom>
            <a:avLst/>
            <a:gdLst>
              <a:gd name="connsiteX0" fmla="*/ 1582667 w 3165335"/>
              <a:gd name="connsiteY0" fmla="*/ 0 h 3127147"/>
              <a:gd name="connsiteX1" fmla="*/ 3165335 w 3165335"/>
              <a:gd name="connsiteY1" fmla="*/ 1582668 h 3127147"/>
              <a:gd name="connsiteX2" fmla="*/ 1620856 w 3165335"/>
              <a:gd name="connsiteY2" fmla="*/ 3127147 h 3127147"/>
              <a:gd name="connsiteX3" fmla="*/ 1544478 w 3165335"/>
              <a:gd name="connsiteY3" fmla="*/ 3127147 h 3127147"/>
              <a:gd name="connsiteX4" fmla="*/ 0 w 3165335"/>
              <a:gd name="connsiteY4" fmla="*/ 1582668 h 31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335" h="3127147">
                <a:moveTo>
                  <a:pt x="1582667" y="0"/>
                </a:moveTo>
                <a:lnTo>
                  <a:pt x="3165335" y="1582668"/>
                </a:lnTo>
                <a:lnTo>
                  <a:pt x="1620856" y="3127147"/>
                </a:lnTo>
                <a:lnTo>
                  <a:pt x="1544478" y="3127147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61E482-0222-9251-FAC7-E4CD4C8E4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2500" y="1619971"/>
            <a:ext cx="3165335" cy="3165336"/>
          </a:xfrm>
          <a:custGeom>
            <a:avLst/>
            <a:gdLst>
              <a:gd name="connsiteX0" fmla="*/ 1582667 w 3165335"/>
              <a:gd name="connsiteY0" fmla="*/ 0 h 3165336"/>
              <a:gd name="connsiteX1" fmla="*/ 3165335 w 3165335"/>
              <a:gd name="connsiteY1" fmla="*/ 1582668 h 3165336"/>
              <a:gd name="connsiteX2" fmla="*/ 1582667 w 3165335"/>
              <a:gd name="connsiteY2" fmla="*/ 3165336 h 3165336"/>
              <a:gd name="connsiteX3" fmla="*/ 0 w 3165335"/>
              <a:gd name="connsiteY3" fmla="*/ 1582668 h 31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335" h="3165336">
                <a:moveTo>
                  <a:pt x="1582667" y="0"/>
                </a:moveTo>
                <a:lnTo>
                  <a:pt x="3165335" y="1582668"/>
                </a:lnTo>
                <a:lnTo>
                  <a:pt x="1582667" y="3165336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665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3FAC2B9-858E-0F0C-EF98-141AABE66A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980" y="1847850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9FFA694-526E-C8A8-E554-720DE70E19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0527" y="3217667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CA3EB5B-0611-367A-58D2-6D8A6FA738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4979" y="4587484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09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EF37D8B-EBC7-8ACA-2395-3FA9584499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3" y="1952625"/>
            <a:ext cx="5545137" cy="188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7732DB-5DE7-7ED7-AA66-EC4D95BC4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15460"/>
            <a:ext cx="12192000" cy="46270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99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928E7C-DD31-B036-2C0A-B165031D0F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2" y="0"/>
            <a:ext cx="12188388" cy="6854516"/>
          </a:xfrm>
          <a:custGeom>
            <a:avLst/>
            <a:gdLst>
              <a:gd name="connsiteX0" fmla="*/ 2429417 w 12188388"/>
              <a:gd name="connsiteY0" fmla="*/ 0 h 6854516"/>
              <a:gd name="connsiteX1" fmla="*/ 12188388 w 12188388"/>
              <a:gd name="connsiteY1" fmla="*/ 0 h 6854516"/>
              <a:gd name="connsiteX2" fmla="*/ 12188388 w 12188388"/>
              <a:gd name="connsiteY2" fmla="*/ 4806617 h 6854516"/>
              <a:gd name="connsiteX3" fmla="*/ 9804257 w 12188388"/>
              <a:gd name="connsiteY3" fmla="*/ 6854516 h 6854516"/>
              <a:gd name="connsiteX4" fmla="*/ 0 w 12188388"/>
              <a:gd name="connsiteY4" fmla="*/ 6854516 h 6854516"/>
              <a:gd name="connsiteX5" fmla="*/ 0 w 12188388"/>
              <a:gd name="connsiteY5" fmla="*/ 2086799 h 68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388" h="6854516">
                <a:moveTo>
                  <a:pt x="2429417" y="0"/>
                </a:moveTo>
                <a:lnTo>
                  <a:pt x="12188388" y="0"/>
                </a:lnTo>
                <a:lnTo>
                  <a:pt x="12188388" y="4806617"/>
                </a:lnTo>
                <a:lnTo>
                  <a:pt x="9804257" y="6854516"/>
                </a:lnTo>
                <a:lnTo>
                  <a:pt x="0" y="6854516"/>
                </a:lnTo>
                <a:lnTo>
                  <a:pt x="0" y="2086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496BE58-C534-9E36-1667-B9D61F2D81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28566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3407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FB7743B-6F74-A0E7-BBED-AFDB74E9A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8650" y="-7938"/>
            <a:ext cx="3943350" cy="6865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585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038776-D87B-924C-FB2C-134E12F02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2800" y="2116138"/>
            <a:ext cx="3276600" cy="31670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44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4891CFC6-D810-434D-699C-B0BE6C9C6C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3307" y="4032066"/>
            <a:ext cx="1365812" cy="2292304"/>
          </a:xfrm>
          <a:custGeom>
            <a:avLst/>
            <a:gdLst>
              <a:gd name="connsiteX0" fmla="*/ 227640 w 1365812"/>
              <a:gd name="connsiteY0" fmla="*/ 0 h 2292304"/>
              <a:gd name="connsiteX1" fmla="*/ 1138172 w 1365812"/>
              <a:gd name="connsiteY1" fmla="*/ 0 h 2292304"/>
              <a:gd name="connsiteX2" fmla="*/ 1365812 w 1365812"/>
              <a:gd name="connsiteY2" fmla="*/ 227640 h 2292304"/>
              <a:gd name="connsiteX3" fmla="*/ 1365812 w 1365812"/>
              <a:gd name="connsiteY3" fmla="*/ 2064664 h 2292304"/>
              <a:gd name="connsiteX4" fmla="*/ 1138172 w 1365812"/>
              <a:gd name="connsiteY4" fmla="*/ 2292304 h 2292304"/>
              <a:gd name="connsiteX5" fmla="*/ 227640 w 1365812"/>
              <a:gd name="connsiteY5" fmla="*/ 2292304 h 2292304"/>
              <a:gd name="connsiteX6" fmla="*/ 0 w 1365812"/>
              <a:gd name="connsiteY6" fmla="*/ 2064664 h 2292304"/>
              <a:gd name="connsiteX7" fmla="*/ 0 w 1365812"/>
              <a:gd name="connsiteY7" fmla="*/ 227640 h 2292304"/>
              <a:gd name="connsiteX8" fmla="*/ 227640 w 1365812"/>
              <a:gd name="connsiteY8" fmla="*/ 0 h 229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2292304">
                <a:moveTo>
                  <a:pt x="227640" y="0"/>
                </a:moveTo>
                <a:lnTo>
                  <a:pt x="1138172" y="0"/>
                </a:lnTo>
                <a:cubicBezTo>
                  <a:pt x="1263894" y="0"/>
                  <a:pt x="1365812" y="101918"/>
                  <a:pt x="1365812" y="227640"/>
                </a:cubicBezTo>
                <a:lnTo>
                  <a:pt x="1365812" y="2064664"/>
                </a:lnTo>
                <a:cubicBezTo>
                  <a:pt x="1365812" y="2190386"/>
                  <a:pt x="1263894" y="2292304"/>
                  <a:pt x="1138172" y="2292304"/>
                </a:cubicBezTo>
                <a:lnTo>
                  <a:pt x="227640" y="2292304"/>
                </a:lnTo>
                <a:cubicBezTo>
                  <a:pt x="101918" y="2292304"/>
                  <a:pt x="0" y="2190386"/>
                  <a:pt x="0" y="2064664"/>
                </a:cubicBezTo>
                <a:lnTo>
                  <a:pt x="0" y="227640"/>
                </a:lnTo>
                <a:cubicBezTo>
                  <a:pt x="0" y="10191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38C516E0-3860-EA45-3FF8-AACDB3785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0218" y="2874593"/>
            <a:ext cx="1365811" cy="3449777"/>
          </a:xfrm>
          <a:custGeom>
            <a:avLst/>
            <a:gdLst>
              <a:gd name="connsiteX0" fmla="*/ 227639 w 1365811"/>
              <a:gd name="connsiteY0" fmla="*/ 0 h 3449777"/>
              <a:gd name="connsiteX1" fmla="*/ 1138171 w 1365811"/>
              <a:gd name="connsiteY1" fmla="*/ 0 h 3449777"/>
              <a:gd name="connsiteX2" fmla="*/ 1365811 w 1365811"/>
              <a:gd name="connsiteY2" fmla="*/ 227641 h 3449777"/>
              <a:gd name="connsiteX3" fmla="*/ 1365811 w 1365811"/>
              <a:gd name="connsiteY3" fmla="*/ 3222137 h 3449777"/>
              <a:gd name="connsiteX4" fmla="*/ 1138171 w 1365811"/>
              <a:gd name="connsiteY4" fmla="*/ 3449777 h 3449777"/>
              <a:gd name="connsiteX5" fmla="*/ 227639 w 1365811"/>
              <a:gd name="connsiteY5" fmla="*/ 3449777 h 3449777"/>
              <a:gd name="connsiteX6" fmla="*/ 0 w 1365811"/>
              <a:gd name="connsiteY6" fmla="*/ 3222137 h 3449777"/>
              <a:gd name="connsiteX7" fmla="*/ 0 w 1365811"/>
              <a:gd name="connsiteY7" fmla="*/ 227641 h 3449777"/>
              <a:gd name="connsiteX8" fmla="*/ 227639 w 1365811"/>
              <a:gd name="connsiteY8" fmla="*/ 0 h 344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1" h="3449777">
                <a:moveTo>
                  <a:pt x="227639" y="0"/>
                </a:moveTo>
                <a:lnTo>
                  <a:pt x="1138171" y="0"/>
                </a:lnTo>
                <a:cubicBezTo>
                  <a:pt x="1263893" y="0"/>
                  <a:pt x="1365811" y="101919"/>
                  <a:pt x="1365811" y="227641"/>
                </a:cubicBezTo>
                <a:lnTo>
                  <a:pt x="1365811" y="3222137"/>
                </a:lnTo>
                <a:cubicBezTo>
                  <a:pt x="1365811" y="3347859"/>
                  <a:pt x="1263893" y="3449777"/>
                  <a:pt x="1138171" y="3449777"/>
                </a:cubicBezTo>
                <a:lnTo>
                  <a:pt x="227639" y="3449777"/>
                </a:lnTo>
                <a:cubicBezTo>
                  <a:pt x="101918" y="3449777"/>
                  <a:pt x="0" y="3347859"/>
                  <a:pt x="0" y="3222137"/>
                </a:cubicBezTo>
                <a:lnTo>
                  <a:pt x="0" y="227641"/>
                </a:lnTo>
                <a:cubicBezTo>
                  <a:pt x="0" y="101919"/>
                  <a:pt x="101918" y="0"/>
                  <a:pt x="2276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082C0F3-49BD-BF37-8A38-BC8FF45B2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2963" y="2020293"/>
            <a:ext cx="1365812" cy="4304077"/>
          </a:xfrm>
          <a:custGeom>
            <a:avLst/>
            <a:gdLst>
              <a:gd name="connsiteX0" fmla="*/ 227640 w 1365812"/>
              <a:gd name="connsiteY0" fmla="*/ 0 h 4304077"/>
              <a:gd name="connsiteX1" fmla="*/ 1138172 w 1365812"/>
              <a:gd name="connsiteY1" fmla="*/ 0 h 4304077"/>
              <a:gd name="connsiteX2" fmla="*/ 1365812 w 1365812"/>
              <a:gd name="connsiteY2" fmla="*/ 284014 h 4304077"/>
              <a:gd name="connsiteX3" fmla="*/ 1365812 w 1365812"/>
              <a:gd name="connsiteY3" fmla="*/ 4020065 h 4304077"/>
              <a:gd name="connsiteX4" fmla="*/ 1138172 w 1365812"/>
              <a:gd name="connsiteY4" fmla="*/ 4304077 h 4304077"/>
              <a:gd name="connsiteX5" fmla="*/ 227640 w 1365812"/>
              <a:gd name="connsiteY5" fmla="*/ 4304077 h 4304077"/>
              <a:gd name="connsiteX6" fmla="*/ 0 w 1365812"/>
              <a:gd name="connsiteY6" fmla="*/ 4020065 h 4304077"/>
              <a:gd name="connsiteX7" fmla="*/ 0 w 1365812"/>
              <a:gd name="connsiteY7" fmla="*/ 284014 h 4304077"/>
              <a:gd name="connsiteX8" fmla="*/ 227640 w 1365812"/>
              <a:gd name="connsiteY8" fmla="*/ 0 h 430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4304077">
                <a:moveTo>
                  <a:pt x="227640" y="0"/>
                </a:moveTo>
                <a:lnTo>
                  <a:pt x="1138172" y="0"/>
                </a:lnTo>
                <a:cubicBezTo>
                  <a:pt x="1263893" y="0"/>
                  <a:pt x="1365812" y="127158"/>
                  <a:pt x="1365812" y="284014"/>
                </a:cubicBezTo>
                <a:lnTo>
                  <a:pt x="1365812" y="4020065"/>
                </a:lnTo>
                <a:cubicBezTo>
                  <a:pt x="1365812" y="4176920"/>
                  <a:pt x="1263893" y="4304077"/>
                  <a:pt x="1138172" y="4304077"/>
                </a:cubicBezTo>
                <a:lnTo>
                  <a:pt x="227640" y="4304077"/>
                </a:lnTo>
                <a:cubicBezTo>
                  <a:pt x="101918" y="4304077"/>
                  <a:pt x="0" y="4176920"/>
                  <a:pt x="0" y="4020065"/>
                </a:cubicBezTo>
                <a:lnTo>
                  <a:pt x="0" y="284014"/>
                </a:lnTo>
                <a:cubicBezTo>
                  <a:pt x="0" y="12715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02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05B80BE-2E62-FCAD-8A1A-7B3D00DF3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470025"/>
            <a:ext cx="9801225" cy="46910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790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C4F1395-7C9C-1378-C676-B2B67A9C53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638" y="2222480"/>
            <a:ext cx="4352863" cy="274788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493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7063F6C2-0859-CBC8-B26C-7CE3DF1CC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503927"/>
            <a:ext cx="11090272" cy="19606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81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50E1D655-C8F3-7EE3-BC6D-87D8F361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844" y="3537408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CF8B8276-9C95-AB26-D6C5-AAD0F4D0C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6737" y="3537408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287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CE9F0CE-B2CA-90A2-006D-E49E9C08B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0548" y="1618264"/>
            <a:ext cx="4916147" cy="45641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20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D3491431-5910-D53E-57E5-0B63C2BF8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32" y="1835731"/>
            <a:ext cx="5335255" cy="436186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2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72ABBD8-3469-2699-9597-B1C3660B9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78838" y="2101850"/>
            <a:ext cx="3713162" cy="3841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754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C2B9775E-2F63-C5E5-47C0-F577DAA4B3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063" y="1697792"/>
            <a:ext cx="2835185" cy="45641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91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BC941D2-1C17-47C9-F85B-F11EEA8F9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5457" y="2366195"/>
            <a:ext cx="2981086" cy="2981086"/>
          </a:xfrm>
          <a:custGeom>
            <a:avLst/>
            <a:gdLst>
              <a:gd name="connsiteX0" fmla="*/ 1490543 w 2981086"/>
              <a:gd name="connsiteY0" fmla="*/ 0 h 2981086"/>
              <a:gd name="connsiteX1" fmla="*/ 2981086 w 2981086"/>
              <a:gd name="connsiteY1" fmla="*/ 1490543 h 2981086"/>
              <a:gd name="connsiteX2" fmla="*/ 1490543 w 2981086"/>
              <a:gd name="connsiteY2" fmla="*/ 2981086 h 2981086"/>
              <a:gd name="connsiteX3" fmla="*/ 0 w 2981086"/>
              <a:gd name="connsiteY3" fmla="*/ 1490543 h 2981086"/>
              <a:gd name="connsiteX4" fmla="*/ 1490543 w 2981086"/>
              <a:gd name="connsiteY4" fmla="*/ 0 h 298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086" h="2981086">
                <a:moveTo>
                  <a:pt x="1490543" y="0"/>
                </a:moveTo>
                <a:cubicBezTo>
                  <a:pt x="2313747" y="0"/>
                  <a:pt x="2981086" y="667339"/>
                  <a:pt x="2981086" y="1490543"/>
                </a:cubicBezTo>
                <a:cubicBezTo>
                  <a:pt x="2981086" y="2313747"/>
                  <a:pt x="2313747" y="2981086"/>
                  <a:pt x="1490543" y="2981086"/>
                </a:cubicBezTo>
                <a:cubicBezTo>
                  <a:pt x="667339" y="2981086"/>
                  <a:pt x="0" y="2313747"/>
                  <a:pt x="0" y="1490543"/>
                </a:cubicBezTo>
                <a:cubicBezTo>
                  <a:pt x="0" y="667339"/>
                  <a:pt x="667339" y="0"/>
                  <a:pt x="1490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495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A64E8B-272D-AC3F-2F5A-4DBCF44742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1907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84D02E8-D9FB-738A-968E-4EFDCBB8BE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80945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A252E02-1489-158C-7C49-8EF457638B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9983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943CCC8F-C839-0769-B245-89DAE0904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62869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4367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22EC1B7C-D9CB-C823-1D1E-309569CA68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5467" y="1588029"/>
            <a:ext cx="3803122" cy="43980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536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4B2300-5D07-0E0D-5921-9AE1DBC9B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111" y="1525216"/>
            <a:ext cx="4794296" cy="4741510"/>
          </a:xfrm>
          <a:custGeom>
            <a:avLst/>
            <a:gdLst>
              <a:gd name="connsiteX0" fmla="*/ 790268 w 4794296"/>
              <a:gd name="connsiteY0" fmla="*/ 0 h 4741510"/>
              <a:gd name="connsiteX1" fmla="*/ 4004028 w 4794296"/>
              <a:gd name="connsiteY1" fmla="*/ 0 h 4741510"/>
              <a:gd name="connsiteX2" fmla="*/ 4794296 w 4794296"/>
              <a:gd name="connsiteY2" fmla="*/ 790268 h 4741510"/>
              <a:gd name="connsiteX3" fmla="*/ 4794296 w 4794296"/>
              <a:gd name="connsiteY3" fmla="*/ 3951242 h 4741510"/>
              <a:gd name="connsiteX4" fmla="*/ 4004028 w 4794296"/>
              <a:gd name="connsiteY4" fmla="*/ 4741510 h 4741510"/>
              <a:gd name="connsiteX5" fmla="*/ 790268 w 4794296"/>
              <a:gd name="connsiteY5" fmla="*/ 4741510 h 4741510"/>
              <a:gd name="connsiteX6" fmla="*/ 0 w 4794296"/>
              <a:gd name="connsiteY6" fmla="*/ 3951242 h 4741510"/>
              <a:gd name="connsiteX7" fmla="*/ 0 w 4794296"/>
              <a:gd name="connsiteY7" fmla="*/ 790268 h 4741510"/>
              <a:gd name="connsiteX8" fmla="*/ 790268 w 4794296"/>
              <a:gd name="connsiteY8" fmla="*/ 0 h 474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4296" h="4741510">
                <a:moveTo>
                  <a:pt x="790268" y="0"/>
                </a:moveTo>
                <a:lnTo>
                  <a:pt x="4004028" y="0"/>
                </a:lnTo>
                <a:cubicBezTo>
                  <a:pt x="4440481" y="0"/>
                  <a:pt x="4794296" y="353815"/>
                  <a:pt x="4794296" y="790268"/>
                </a:cubicBezTo>
                <a:lnTo>
                  <a:pt x="4794296" y="3951242"/>
                </a:lnTo>
                <a:cubicBezTo>
                  <a:pt x="4794296" y="4387695"/>
                  <a:pt x="4440481" y="4741510"/>
                  <a:pt x="4004028" y="4741510"/>
                </a:cubicBezTo>
                <a:lnTo>
                  <a:pt x="790268" y="4741510"/>
                </a:lnTo>
                <a:cubicBezTo>
                  <a:pt x="353815" y="4741510"/>
                  <a:pt x="0" y="4387695"/>
                  <a:pt x="0" y="3951242"/>
                </a:cubicBezTo>
                <a:lnTo>
                  <a:pt x="0" y="790268"/>
                </a:lnTo>
                <a:cubicBezTo>
                  <a:pt x="0" y="353815"/>
                  <a:pt x="353815" y="0"/>
                  <a:pt x="7902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68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2D20961-9A27-C4AF-3BDE-1DD98205F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3826" y="1770396"/>
            <a:ext cx="3851463" cy="4045843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263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C6E31F9-AD96-BD70-7E17-6E14CDA8E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89131" y="0"/>
            <a:ext cx="2522484" cy="3910519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2BF25C2-B017-7220-496E-302E309DC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6986" y="3429000"/>
            <a:ext cx="2522484" cy="2879725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238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A3E1180-2466-957D-D2B1-47DD29E29D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57066"/>
            <a:ext cx="5545138" cy="5759450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45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805C96F-C6D3-EDF9-D1A4-02811C1E7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7000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BB41B4F5-10AB-1BEC-1F91-F89F96023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89234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8194F046-991B-7A11-898F-DC8D97BE64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81666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10">
            <a:extLst>
              <a:ext uri="{FF2B5EF4-FFF2-40B4-BE49-F238E27FC236}">
                <a16:creationId xmlns:a16="http://schemas.microsoft.com/office/drawing/2014/main" id="{2C625D76-94C8-CA50-6626-034FB10C0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4098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2633C6B-7A4A-1C03-222E-3208423700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529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26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1336FE5-6E94-09C6-0392-EF3196BA41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658938"/>
            <a:ext cx="9853612" cy="15112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EF98C9-2A29-11F5-DDE8-5AB0CEB0A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2918" y="1901825"/>
            <a:ext cx="2142870" cy="4159250"/>
          </a:xfrm>
          <a:custGeom>
            <a:avLst/>
            <a:gdLst>
              <a:gd name="connsiteX0" fmla="*/ 123830 w 2142870"/>
              <a:gd name="connsiteY0" fmla="*/ 0 h 4159250"/>
              <a:gd name="connsiteX1" fmla="*/ 2019296 w 2142870"/>
              <a:gd name="connsiteY1" fmla="*/ 0 h 4159250"/>
              <a:gd name="connsiteX2" fmla="*/ 2133394 w 2142870"/>
              <a:gd name="connsiteY2" fmla="*/ 75684 h 4159250"/>
              <a:gd name="connsiteX3" fmla="*/ 2142870 w 2142870"/>
              <a:gd name="connsiteY3" fmla="*/ 122654 h 4159250"/>
              <a:gd name="connsiteX4" fmla="*/ 2142870 w 2142870"/>
              <a:gd name="connsiteY4" fmla="*/ 4036596 h 4159250"/>
              <a:gd name="connsiteX5" fmla="*/ 2133394 w 2142870"/>
              <a:gd name="connsiteY5" fmla="*/ 4083567 h 4159250"/>
              <a:gd name="connsiteX6" fmla="*/ 2019296 w 2142870"/>
              <a:gd name="connsiteY6" fmla="*/ 4159250 h 4159250"/>
              <a:gd name="connsiteX7" fmla="*/ 123830 w 2142870"/>
              <a:gd name="connsiteY7" fmla="*/ 4159249 h 4159250"/>
              <a:gd name="connsiteX8" fmla="*/ 0 w 2142870"/>
              <a:gd name="connsiteY8" fmla="*/ 4035331 h 4159250"/>
              <a:gd name="connsiteX9" fmla="*/ 0 w 2142870"/>
              <a:gd name="connsiteY9" fmla="*/ 123918 h 4159250"/>
              <a:gd name="connsiteX10" fmla="*/ 123830 w 2142870"/>
              <a:gd name="connsiteY10" fmla="*/ 0 h 41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2870" h="4159250">
                <a:moveTo>
                  <a:pt x="123830" y="0"/>
                </a:moveTo>
                <a:lnTo>
                  <a:pt x="2019296" y="0"/>
                </a:lnTo>
                <a:cubicBezTo>
                  <a:pt x="2070588" y="0"/>
                  <a:pt x="2114596" y="31208"/>
                  <a:pt x="2133394" y="75684"/>
                </a:cubicBezTo>
                <a:lnTo>
                  <a:pt x="2142870" y="122654"/>
                </a:lnTo>
                <a:lnTo>
                  <a:pt x="2142870" y="4036596"/>
                </a:lnTo>
                <a:lnTo>
                  <a:pt x="2133394" y="4083567"/>
                </a:lnTo>
                <a:cubicBezTo>
                  <a:pt x="2114596" y="4128043"/>
                  <a:pt x="2070588" y="4159250"/>
                  <a:pt x="2019296" y="4159250"/>
                </a:cubicBezTo>
                <a:lnTo>
                  <a:pt x="123830" y="4159249"/>
                </a:lnTo>
                <a:cubicBezTo>
                  <a:pt x="55441" y="4159249"/>
                  <a:pt x="0" y="4103769"/>
                  <a:pt x="0" y="4035331"/>
                </a:cubicBezTo>
                <a:lnTo>
                  <a:pt x="0" y="123918"/>
                </a:lnTo>
                <a:cubicBezTo>
                  <a:pt x="0" y="55480"/>
                  <a:pt x="55441" y="0"/>
                  <a:pt x="1238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316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D2F61C-D9E1-06B9-2336-55D173351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500" y="1927835"/>
            <a:ext cx="10287000" cy="340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79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BB361D-0205-9F1B-048D-B4EFB89AB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2107" y="3788236"/>
            <a:ext cx="9818903" cy="2536826"/>
          </a:xfrm>
          <a:custGeom>
            <a:avLst/>
            <a:gdLst>
              <a:gd name="connsiteX0" fmla="*/ 4892098 w 9818903"/>
              <a:gd name="connsiteY0" fmla="*/ 0 h 2536826"/>
              <a:gd name="connsiteX1" fmla="*/ 5710424 w 9818903"/>
              <a:gd name="connsiteY1" fmla="*/ 544179 h 2536826"/>
              <a:gd name="connsiteX2" fmla="*/ 9053483 w 9818903"/>
              <a:gd name="connsiteY2" fmla="*/ 544179 h 2536826"/>
              <a:gd name="connsiteX3" fmla="*/ 9807503 w 9818903"/>
              <a:gd name="connsiteY3" fmla="*/ 876539 h 2536826"/>
              <a:gd name="connsiteX4" fmla="*/ 9818903 w 9818903"/>
              <a:gd name="connsiteY4" fmla="*/ 900963 h 2536826"/>
              <a:gd name="connsiteX5" fmla="*/ 9818903 w 9818903"/>
              <a:gd name="connsiteY5" fmla="*/ 1088359 h 2536826"/>
              <a:gd name="connsiteX6" fmla="*/ 9818903 w 9818903"/>
              <a:gd name="connsiteY6" fmla="*/ 2536826 h 2536826"/>
              <a:gd name="connsiteX7" fmla="*/ 0 w 9818903"/>
              <a:gd name="connsiteY7" fmla="*/ 2536825 h 2536826"/>
              <a:gd name="connsiteX8" fmla="*/ 0 w 9818903"/>
              <a:gd name="connsiteY8" fmla="*/ 1088359 h 2536826"/>
              <a:gd name="connsiteX9" fmla="*/ 0 w 9818903"/>
              <a:gd name="connsiteY9" fmla="*/ 850994 h 2536826"/>
              <a:gd name="connsiteX10" fmla="*/ 99251 w 9818903"/>
              <a:gd name="connsiteY10" fmla="*/ 742210 h 2536826"/>
              <a:gd name="connsiteX11" fmla="*/ 730712 w 9818903"/>
              <a:gd name="connsiteY11" fmla="*/ 544179 h 2536826"/>
              <a:gd name="connsiteX12" fmla="*/ 4073770 w 9818903"/>
              <a:gd name="connsiteY12" fmla="*/ 544179 h 2536826"/>
              <a:gd name="connsiteX13" fmla="*/ 4892098 w 9818903"/>
              <a:gd name="connsiteY13" fmla="*/ 0 h 25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18903" h="2536826">
                <a:moveTo>
                  <a:pt x="4892098" y="0"/>
                </a:moveTo>
                <a:cubicBezTo>
                  <a:pt x="4892098" y="300542"/>
                  <a:pt x="5258475" y="544179"/>
                  <a:pt x="5710424" y="544179"/>
                </a:cubicBezTo>
                <a:lnTo>
                  <a:pt x="9053483" y="544179"/>
                </a:lnTo>
                <a:cubicBezTo>
                  <a:pt x="9392445" y="544179"/>
                  <a:pt x="9683271" y="681225"/>
                  <a:pt x="9807503" y="876539"/>
                </a:cubicBezTo>
                <a:lnTo>
                  <a:pt x="9818903" y="900963"/>
                </a:lnTo>
                <a:lnTo>
                  <a:pt x="9818903" y="1088359"/>
                </a:lnTo>
                <a:lnTo>
                  <a:pt x="9818903" y="2536826"/>
                </a:lnTo>
                <a:lnTo>
                  <a:pt x="0" y="2536825"/>
                </a:lnTo>
                <a:lnTo>
                  <a:pt x="0" y="1088359"/>
                </a:lnTo>
                <a:lnTo>
                  <a:pt x="0" y="850994"/>
                </a:lnTo>
                <a:lnTo>
                  <a:pt x="99251" y="742210"/>
                </a:lnTo>
                <a:cubicBezTo>
                  <a:pt x="249344" y="621268"/>
                  <a:pt x="476490" y="544179"/>
                  <a:pt x="730712" y="544179"/>
                </a:cubicBezTo>
                <a:lnTo>
                  <a:pt x="4073770" y="544179"/>
                </a:lnTo>
                <a:cubicBezTo>
                  <a:pt x="4525719" y="544179"/>
                  <a:pt x="4892098" y="300542"/>
                  <a:pt x="4892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271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0E6CA75-26B9-114A-4B3F-ABED40800C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817" y="2107786"/>
            <a:ext cx="3526954" cy="1765288"/>
          </a:xfrm>
          <a:custGeom>
            <a:avLst/>
            <a:gdLst>
              <a:gd name="connsiteX0" fmla="*/ 0 w 3526954"/>
              <a:gd name="connsiteY0" fmla="*/ 0 h 1765288"/>
              <a:gd name="connsiteX1" fmla="*/ 2553271 w 3526954"/>
              <a:gd name="connsiteY1" fmla="*/ 0 h 1765288"/>
              <a:gd name="connsiteX2" fmla="*/ 3526954 w 3526954"/>
              <a:gd name="connsiteY2" fmla="*/ 1765288 h 1765288"/>
              <a:gd name="connsiteX3" fmla="*/ 973683 w 3526954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6954" h="1765288">
                <a:moveTo>
                  <a:pt x="0" y="0"/>
                </a:moveTo>
                <a:lnTo>
                  <a:pt x="2553271" y="0"/>
                </a:lnTo>
                <a:lnTo>
                  <a:pt x="3526954" y="1765288"/>
                </a:lnTo>
                <a:lnTo>
                  <a:pt x="973683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9D8E19F-549C-0C6A-BFCD-AB5AA441C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107786"/>
            <a:ext cx="2545246" cy="1765288"/>
          </a:xfrm>
          <a:custGeom>
            <a:avLst/>
            <a:gdLst>
              <a:gd name="connsiteX0" fmla="*/ 0 w 2545246"/>
              <a:gd name="connsiteY0" fmla="*/ 0 h 1765288"/>
              <a:gd name="connsiteX1" fmla="*/ 1571563 w 2545246"/>
              <a:gd name="connsiteY1" fmla="*/ 0 h 1765288"/>
              <a:gd name="connsiteX2" fmla="*/ 2545246 w 2545246"/>
              <a:gd name="connsiteY2" fmla="*/ 1765288 h 1765288"/>
              <a:gd name="connsiteX3" fmla="*/ 0 w 2545246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246" h="1765288">
                <a:moveTo>
                  <a:pt x="0" y="0"/>
                </a:moveTo>
                <a:lnTo>
                  <a:pt x="1571563" y="0"/>
                </a:lnTo>
                <a:lnTo>
                  <a:pt x="2545246" y="1765288"/>
                </a:lnTo>
                <a:lnTo>
                  <a:pt x="0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954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D85D8-3A1C-8E68-DDC6-2A21602698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49" y="0"/>
            <a:ext cx="589335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167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EBD9E817-9454-2A18-EB6E-2466E30F00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50" y="2005223"/>
            <a:ext cx="2619375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F72EEBC3-A4D3-E7AA-738D-E69830121A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6625" y="2005223"/>
            <a:ext cx="2636743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9D878940-25D6-C02B-5293-82E93534E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3368" y="2005223"/>
            <a:ext cx="2602003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EA8BD2F1-0A11-2A0E-1C50-9E20B75B7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5371" y="2005223"/>
            <a:ext cx="2619375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503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B6AA136D-C399-3725-523E-7D18C0F661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1951" y="2414631"/>
            <a:ext cx="1990696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7D552657-F9DB-62E5-254E-1275949DF6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7667" y="2414631"/>
            <a:ext cx="1990696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603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C503020-6165-69D9-BF81-81D11E9F3C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66689" y="2877755"/>
            <a:ext cx="2000786" cy="2000786"/>
          </a:xfrm>
          <a:custGeom>
            <a:avLst/>
            <a:gdLst>
              <a:gd name="connsiteX0" fmla="*/ 1000393 w 2000786"/>
              <a:gd name="connsiteY0" fmla="*/ 0 h 2000786"/>
              <a:gd name="connsiteX1" fmla="*/ 2000786 w 2000786"/>
              <a:gd name="connsiteY1" fmla="*/ 1000393 h 2000786"/>
              <a:gd name="connsiteX2" fmla="*/ 1000393 w 2000786"/>
              <a:gd name="connsiteY2" fmla="*/ 2000786 h 2000786"/>
              <a:gd name="connsiteX3" fmla="*/ 0 w 2000786"/>
              <a:gd name="connsiteY3" fmla="*/ 1000393 h 2000786"/>
              <a:gd name="connsiteX4" fmla="*/ 1000393 w 2000786"/>
              <a:gd name="connsiteY4" fmla="*/ 0 h 20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786" h="2000786">
                <a:moveTo>
                  <a:pt x="1000393" y="0"/>
                </a:moveTo>
                <a:cubicBezTo>
                  <a:pt x="1552895" y="0"/>
                  <a:pt x="2000786" y="447891"/>
                  <a:pt x="2000786" y="1000393"/>
                </a:cubicBezTo>
                <a:cubicBezTo>
                  <a:pt x="2000786" y="1552895"/>
                  <a:pt x="1552895" y="2000786"/>
                  <a:pt x="1000393" y="2000786"/>
                </a:cubicBezTo>
                <a:cubicBezTo>
                  <a:pt x="447891" y="2000786"/>
                  <a:pt x="0" y="1552895"/>
                  <a:pt x="0" y="1000393"/>
                </a:cubicBezTo>
                <a:cubicBezTo>
                  <a:pt x="0" y="447891"/>
                  <a:pt x="447891" y="0"/>
                  <a:pt x="10003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1BDFC0A-CA07-DA89-CA63-63E70608A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289" y="1462524"/>
            <a:ext cx="4915659" cy="4893826"/>
          </a:xfrm>
          <a:custGeom>
            <a:avLst/>
            <a:gdLst>
              <a:gd name="connsiteX0" fmla="*/ 0 w 4915659"/>
              <a:gd name="connsiteY0" fmla="*/ 0 h 4893826"/>
              <a:gd name="connsiteX1" fmla="*/ 2468746 w 4915659"/>
              <a:gd name="connsiteY1" fmla="*/ 0 h 4893826"/>
              <a:gd name="connsiteX2" fmla="*/ 4915659 w 4915659"/>
              <a:gd name="connsiteY2" fmla="*/ 2446913 h 4893826"/>
              <a:gd name="connsiteX3" fmla="*/ 2468746 w 4915659"/>
              <a:gd name="connsiteY3" fmla="*/ 4893826 h 4893826"/>
              <a:gd name="connsiteX4" fmla="*/ 0 w 4915659"/>
              <a:gd name="connsiteY4" fmla="*/ 4893826 h 48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5659" h="4893826">
                <a:moveTo>
                  <a:pt x="0" y="0"/>
                </a:moveTo>
                <a:lnTo>
                  <a:pt x="2468746" y="0"/>
                </a:lnTo>
                <a:lnTo>
                  <a:pt x="4915659" y="2446913"/>
                </a:lnTo>
                <a:lnTo>
                  <a:pt x="2468746" y="4893826"/>
                </a:lnTo>
                <a:lnTo>
                  <a:pt x="0" y="48938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975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AC10846-66A7-B900-184A-42C60FD5E8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6105" y="4273651"/>
            <a:ext cx="1536698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B758A8-48B4-B7D4-D37E-3F9FE358D5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9197" y="2150074"/>
            <a:ext cx="1536698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397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5068F1-9157-89FB-813E-022B1DC8E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9585" y="1760859"/>
            <a:ext cx="2816841" cy="1345356"/>
          </a:xfrm>
          <a:custGeom>
            <a:avLst/>
            <a:gdLst>
              <a:gd name="connsiteX0" fmla="*/ 672678 w 2816841"/>
              <a:gd name="connsiteY0" fmla="*/ 0 h 1345356"/>
              <a:gd name="connsiteX1" fmla="*/ 2144163 w 2816841"/>
              <a:gd name="connsiteY1" fmla="*/ 0 h 1345356"/>
              <a:gd name="connsiteX2" fmla="*/ 2816841 w 2816841"/>
              <a:gd name="connsiteY2" fmla="*/ 672678 h 1345356"/>
              <a:gd name="connsiteX3" fmla="*/ 2816840 w 2816841"/>
              <a:gd name="connsiteY3" fmla="*/ 672678 h 1345356"/>
              <a:gd name="connsiteX4" fmla="*/ 2814986 w 2816841"/>
              <a:gd name="connsiteY4" fmla="*/ 691072 h 1345356"/>
              <a:gd name="connsiteX5" fmla="*/ 2816840 w 2816841"/>
              <a:gd name="connsiteY5" fmla="*/ 691072 h 1345356"/>
              <a:gd name="connsiteX6" fmla="*/ 2816840 w 2816841"/>
              <a:gd name="connsiteY6" fmla="*/ 1345355 h 1345356"/>
              <a:gd name="connsiteX7" fmla="*/ 2144179 w 2816841"/>
              <a:gd name="connsiteY7" fmla="*/ 1345355 h 1345356"/>
              <a:gd name="connsiteX8" fmla="*/ 2144162 w 2816841"/>
              <a:gd name="connsiteY8" fmla="*/ 1345356 h 1345356"/>
              <a:gd name="connsiteX9" fmla="*/ 672678 w 2816841"/>
              <a:gd name="connsiteY9" fmla="*/ 1345355 h 1345356"/>
              <a:gd name="connsiteX10" fmla="*/ 13666 w 2816841"/>
              <a:gd name="connsiteY10" fmla="*/ 808246 h 1345356"/>
              <a:gd name="connsiteX11" fmla="*/ 0 w 2816841"/>
              <a:gd name="connsiteY11" fmla="*/ 672678 h 1345356"/>
              <a:gd name="connsiteX12" fmla="*/ 13666 w 2816841"/>
              <a:gd name="connsiteY12" fmla="*/ 537111 h 1345356"/>
              <a:gd name="connsiteX13" fmla="*/ 672678 w 2816841"/>
              <a:gd name="connsiteY13" fmla="*/ 0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6841" h="1345356">
                <a:moveTo>
                  <a:pt x="672678" y="0"/>
                </a:moveTo>
                <a:lnTo>
                  <a:pt x="2144163" y="0"/>
                </a:lnTo>
                <a:cubicBezTo>
                  <a:pt x="2515673" y="0"/>
                  <a:pt x="2816841" y="301168"/>
                  <a:pt x="2816841" y="672678"/>
                </a:cubicBezTo>
                <a:lnTo>
                  <a:pt x="2816840" y="672678"/>
                </a:lnTo>
                <a:lnTo>
                  <a:pt x="2814986" y="691072"/>
                </a:lnTo>
                <a:lnTo>
                  <a:pt x="2816840" y="691072"/>
                </a:lnTo>
                <a:lnTo>
                  <a:pt x="2816840" y="1345355"/>
                </a:lnTo>
                <a:lnTo>
                  <a:pt x="2144179" y="1345355"/>
                </a:lnTo>
                <a:lnTo>
                  <a:pt x="2144162" y="1345356"/>
                </a:lnTo>
                <a:lnTo>
                  <a:pt x="672678" y="1345355"/>
                </a:lnTo>
                <a:cubicBezTo>
                  <a:pt x="347607" y="1345355"/>
                  <a:pt x="76392" y="1114774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2"/>
                  <a:pt x="347607" y="0"/>
                  <a:pt x="672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C1BC696-9F5C-317F-95A7-DDB1C9DC00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9585" y="3153488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554408 h 1345356"/>
              <a:gd name="connsiteX4" fmla="*/ 2816841 w 2816841"/>
              <a:gd name="connsiteY4" fmla="*/ 554408 h 1345356"/>
              <a:gd name="connsiteX5" fmla="*/ 2816841 w 2816841"/>
              <a:gd name="connsiteY5" fmla="*/ 672678 h 1345356"/>
              <a:gd name="connsiteX6" fmla="*/ 2816841 w 2816841"/>
              <a:gd name="connsiteY6" fmla="*/ 1345356 h 1345356"/>
              <a:gd name="connsiteX7" fmla="*/ 2196715 w 2816841"/>
              <a:gd name="connsiteY7" fmla="*/ 1345356 h 1345356"/>
              <a:gd name="connsiteX8" fmla="*/ 2196715 w 2816841"/>
              <a:gd name="connsiteY8" fmla="*/ 1342702 h 1345356"/>
              <a:gd name="connsiteX9" fmla="*/ 2144163 w 2816841"/>
              <a:gd name="connsiteY9" fmla="*/ 1345356 h 1345356"/>
              <a:gd name="connsiteX10" fmla="*/ 672678 w 2816841"/>
              <a:gd name="connsiteY10" fmla="*/ 1345356 h 1345356"/>
              <a:gd name="connsiteX11" fmla="*/ 13666 w 2816841"/>
              <a:gd name="connsiteY11" fmla="*/ 808246 h 1345356"/>
              <a:gd name="connsiteX12" fmla="*/ 0 w 2816841"/>
              <a:gd name="connsiteY12" fmla="*/ 672678 h 1345356"/>
              <a:gd name="connsiteX13" fmla="*/ 13666 w 2816841"/>
              <a:gd name="connsiteY13" fmla="*/ 537111 h 1345356"/>
              <a:gd name="connsiteX14" fmla="*/ 672678 w 2816841"/>
              <a:gd name="connsiteY14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554408"/>
                </a:lnTo>
                <a:lnTo>
                  <a:pt x="2816841" y="554408"/>
                </a:lnTo>
                <a:lnTo>
                  <a:pt x="2816841" y="672678"/>
                </a:lnTo>
                <a:lnTo>
                  <a:pt x="2816841" y="1345356"/>
                </a:lnTo>
                <a:lnTo>
                  <a:pt x="2196715" y="1345356"/>
                </a:lnTo>
                <a:lnTo>
                  <a:pt x="2196715" y="1342702"/>
                </a:lnTo>
                <a:lnTo>
                  <a:pt x="2144163" y="1345356"/>
                </a:lnTo>
                <a:lnTo>
                  <a:pt x="672678" y="1345356"/>
                </a:lnTo>
                <a:cubicBezTo>
                  <a:pt x="347607" y="1345356"/>
                  <a:pt x="76392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DF46328-F0D6-D33E-71BB-D7FE68C3A3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9585" y="4546117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654285 h 1345356"/>
              <a:gd name="connsiteX4" fmla="*/ 2814986 w 2816841"/>
              <a:gd name="connsiteY4" fmla="*/ 654285 h 1345356"/>
              <a:gd name="connsiteX5" fmla="*/ 2816840 w 2816841"/>
              <a:gd name="connsiteY5" fmla="*/ 672678 h 1345356"/>
              <a:gd name="connsiteX6" fmla="*/ 2816841 w 2816841"/>
              <a:gd name="connsiteY6" fmla="*/ 672678 h 1345356"/>
              <a:gd name="connsiteX7" fmla="*/ 2144163 w 2816841"/>
              <a:gd name="connsiteY7" fmla="*/ 1345356 h 1345356"/>
              <a:gd name="connsiteX8" fmla="*/ 672678 w 2816841"/>
              <a:gd name="connsiteY8" fmla="*/ 1345356 h 1345356"/>
              <a:gd name="connsiteX9" fmla="*/ 13666 w 2816841"/>
              <a:gd name="connsiteY9" fmla="*/ 808246 h 1345356"/>
              <a:gd name="connsiteX10" fmla="*/ 0 w 2816841"/>
              <a:gd name="connsiteY10" fmla="*/ 672678 h 1345356"/>
              <a:gd name="connsiteX11" fmla="*/ 13666 w 2816841"/>
              <a:gd name="connsiteY11" fmla="*/ 537111 h 1345356"/>
              <a:gd name="connsiteX12" fmla="*/ 672678 w 2816841"/>
              <a:gd name="connsiteY12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654285"/>
                </a:lnTo>
                <a:lnTo>
                  <a:pt x="2814986" y="654285"/>
                </a:lnTo>
                <a:lnTo>
                  <a:pt x="2816840" y="672678"/>
                </a:lnTo>
                <a:lnTo>
                  <a:pt x="2816841" y="672678"/>
                </a:lnTo>
                <a:cubicBezTo>
                  <a:pt x="2816841" y="1044188"/>
                  <a:pt x="2515673" y="1345356"/>
                  <a:pt x="2144163" y="1345356"/>
                </a:cubicBezTo>
                <a:lnTo>
                  <a:pt x="672678" y="1345356"/>
                </a:lnTo>
                <a:cubicBezTo>
                  <a:pt x="347607" y="1345356"/>
                  <a:pt x="76391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1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580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676A221-3913-C0B7-CFA5-AAC7C294C4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3152" y="2983414"/>
            <a:ext cx="1985694" cy="1985694"/>
          </a:xfrm>
          <a:custGeom>
            <a:avLst/>
            <a:gdLst>
              <a:gd name="connsiteX0" fmla="*/ 992847 w 1985694"/>
              <a:gd name="connsiteY0" fmla="*/ 0 h 1985694"/>
              <a:gd name="connsiteX1" fmla="*/ 1985694 w 1985694"/>
              <a:gd name="connsiteY1" fmla="*/ 992847 h 1985694"/>
              <a:gd name="connsiteX2" fmla="*/ 992847 w 1985694"/>
              <a:gd name="connsiteY2" fmla="*/ 1985694 h 1985694"/>
              <a:gd name="connsiteX3" fmla="*/ 0 w 1985694"/>
              <a:gd name="connsiteY3" fmla="*/ 992847 h 1985694"/>
              <a:gd name="connsiteX4" fmla="*/ 992847 w 1985694"/>
              <a:gd name="connsiteY4" fmla="*/ 0 h 198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694" h="1985694">
                <a:moveTo>
                  <a:pt x="992847" y="0"/>
                </a:moveTo>
                <a:cubicBezTo>
                  <a:pt x="1541181" y="0"/>
                  <a:pt x="1985694" y="444513"/>
                  <a:pt x="1985694" y="992847"/>
                </a:cubicBezTo>
                <a:cubicBezTo>
                  <a:pt x="1985694" y="1541181"/>
                  <a:pt x="1541181" y="1985694"/>
                  <a:pt x="992847" y="1985694"/>
                </a:cubicBezTo>
                <a:cubicBezTo>
                  <a:pt x="444513" y="1985694"/>
                  <a:pt x="0" y="1541181"/>
                  <a:pt x="0" y="992847"/>
                </a:cubicBezTo>
                <a:cubicBezTo>
                  <a:pt x="0" y="444513"/>
                  <a:pt x="444513" y="0"/>
                  <a:pt x="992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7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5200A-56B7-3B59-F00B-3649CDF2BC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4388" y="1254125"/>
            <a:ext cx="7016145" cy="24238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153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482C2685-9320-7BBF-8178-CD8F4863F0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7756" y="3220067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3D7D4F0-B05D-0F5E-43A9-3B681367A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5106" y="3220067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BC301FE2-1E51-077C-A36E-DCC4C75BED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32454" y="3220067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4B2B4B4D-0C2C-354B-E01C-5D90A8DBDB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59800" y="3220067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7228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A1858A-36E6-319F-6A67-C6EC777806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76764" y="1883840"/>
            <a:ext cx="2684135" cy="4151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927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4141F95-7469-B746-A924-62A800C446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567544"/>
            <a:ext cx="9864722" cy="8604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073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74EEE5A1-AC4C-D8D1-EC91-0D9E18109A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87696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4C2D30-2484-2BA4-777E-46C9DBF9D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63639" y="428683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00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215974A-86F4-AFF7-46E1-72C6138106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9516" y="1265396"/>
            <a:ext cx="12211029" cy="55926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739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7638495-3915-659D-CAC4-C4FDC618B3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8692" y="-1"/>
            <a:ext cx="4833308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009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3A5FC96-F6EF-C0D8-E933-AC9E6FBAEB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5886" y="3216345"/>
            <a:ext cx="3138519" cy="209234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950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67A0203-06D2-1CD6-1F19-5AB2FF7C93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7366" y="3021814"/>
            <a:ext cx="2237936" cy="3868896"/>
          </a:xfrm>
          <a:custGeom>
            <a:avLst/>
            <a:gdLst>
              <a:gd name="connsiteX0" fmla="*/ 285874 w 2237936"/>
              <a:gd name="connsiteY0" fmla="*/ 0 h 3868896"/>
              <a:gd name="connsiteX1" fmla="*/ 1952063 w 2237936"/>
              <a:gd name="connsiteY1" fmla="*/ 0 h 3868896"/>
              <a:gd name="connsiteX2" fmla="*/ 2237936 w 2237936"/>
              <a:gd name="connsiteY2" fmla="*/ 285874 h 3868896"/>
              <a:gd name="connsiteX3" fmla="*/ 2237936 w 2237936"/>
              <a:gd name="connsiteY3" fmla="*/ 3868896 h 3868896"/>
              <a:gd name="connsiteX4" fmla="*/ 0 w 2237936"/>
              <a:gd name="connsiteY4" fmla="*/ 3868896 h 3868896"/>
              <a:gd name="connsiteX5" fmla="*/ 0 w 2237936"/>
              <a:gd name="connsiteY5" fmla="*/ 285874 h 3868896"/>
              <a:gd name="connsiteX6" fmla="*/ 285874 w 2237936"/>
              <a:gd name="connsiteY6" fmla="*/ 0 h 38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936" h="3868896">
                <a:moveTo>
                  <a:pt x="285874" y="0"/>
                </a:moveTo>
                <a:lnTo>
                  <a:pt x="1952063" y="0"/>
                </a:lnTo>
                <a:cubicBezTo>
                  <a:pt x="2109946" y="0"/>
                  <a:pt x="2237936" y="127990"/>
                  <a:pt x="2237936" y="285874"/>
                </a:cubicBezTo>
                <a:lnTo>
                  <a:pt x="2237936" y="3868896"/>
                </a:lnTo>
                <a:lnTo>
                  <a:pt x="0" y="3868896"/>
                </a:lnTo>
                <a:lnTo>
                  <a:pt x="0" y="285874"/>
                </a:lnTo>
                <a:cubicBezTo>
                  <a:pt x="0" y="127990"/>
                  <a:pt x="127990" y="0"/>
                  <a:pt x="2858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574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1941ED9-6C53-B43C-0E00-27C91608E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9887" y="1254618"/>
            <a:ext cx="3935650" cy="505410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166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45A99AF-5181-D934-C111-82B6E7E36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4174" y="4138288"/>
            <a:ext cx="1981936" cy="1135287"/>
          </a:xfrm>
          <a:custGeom>
            <a:avLst/>
            <a:gdLst>
              <a:gd name="connsiteX0" fmla="*/ 189218 w 1981936"/>
              <a:gd name="connsiteY0" fmla="*/ 0 h 1135287"/>
              <a:gd name="connsiteX1" fmla="*/ 1792718 w 1981936"/>
              <a:gd name="connsiteY1" fmla="*/ 0 h 1135287"/>
              <a:gd name="connsiteX2" fmla="*/ 1981936 w 1981936"/>
              <a:gd name="connsiteY2" fmla="*/ 189218 h 1135287"/>
              <a:gd name="connsiteX3" fmla="*/ 1981936 w 1981936"/>
              <a:gd name="connsiteY3" fmla="*/ 946069 h 1135287"/>
              <a:gd name="connsiteX4" fmla="*/ 1792718 w 1981936"/>
              <a:gd name="connsiteY4" fmla="*/ 1135287 h 1135287"/>
              <a:gd name="connsiteX5" fmla="*/ 189218 w 1981936"/>
              <a:gd name="connsiteY5" fmla="*/ 1135287 h 1135287"/>
              <a:gd name="connsiteX6" fmla="*/ 0 w 1981936"/>
              <a:gd name="connsiteY6" fmla="*/ 946069 h 1135287"/>
              <a:gd name="connsiteX7" fmla="*/ 0 w 1981936"/>
              <a:gd name="connsiteY7" fmla="*/ 189218 h 1135287"/>
              <a:gd name="connsiteX8" fmla="*/ 189218 w 1981936"/>
              <a:gd name="connsiteY8" fmla="*/ 0 h 11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936" h="1135287">
                <a:moveTo>
                  <a:pt x="189218" y="0"/>
                </a:moveTo>
                <a:lnTo>
                  <a:pt x="1792718" y="0"/>
                </a:lnTo>
                <a:cubicBezTo>
                  <a:pt x="1897220" y="0"/>
                  <a:pt x="1981936" y="84716"/>
                  <a:pt x="1981936" y="189218"/>
                </a:cubicBezTo>
                <a:lnTo>
                  <a:pt x="1981936" y="946069"/>
                </a:lnTo>
                <a:cubicBezTo>
                  <a:pt x="1981936" y="1050571"/>
                  <a:pt x="1897220" y="1135287"/>
                  <a:pt x="1792718" y="1135287"/>
                </a:cubicBezTo>
                <a:lnTo>
                  <a:pt x="189218" y="1135287"/>
                </a:lnTo>
                <a:cubicBezTo>
                  <a:pt x="84716" y="1135287"/>
                  <a:pt x="0" y="1050571"/>
                  <a:pt x="0" y="946069"/>
                </a:cubicBezTo>
                <a:lnTo>
                  <a:pt x="0" y="189218"/>
                </a:lnTo>
                <a:cubicBezTo>
                  <a:pt x="0" y="84716"/>
                  <a:pt x="84716" y="0"/>
                  <a:pt x="189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4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02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54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  <p:sldLayoutId id="2147483758" r:id="rId50"/>
    <p:sldLayoutId id="2147483759" r:id="rId51"/>
    <p:sldLayoutId id="2147483760" r:id="rId52"/>
    <p:sldLayoutId id="2147483761" r:id="rId53"/>
    <p:sldLayoutId id="2147483763" r:id="rId54"/>
    <p:sldLayoutId id="2147483764" r:id="rId55"/>
    <p:sldLayoutId id="2147483765" r:id="rId56"/>
    <p:sldLayoutId id="2147483766" r:id="rId57"/>
    <p:sldLayoutId id="2147483762" r:id="rId58"/>
    <p:sldLayoutId id="2147483767" r:id="rId59"/>
    <p:sldLayoutId id="2147483768" r:id="rId60"/>
    <p:sldLayoutId id="2147483769" r:id="rId61"/>
    <p:sldLayoutId id="2147483770" r:id="rId62"/>
    <p:sldLayoutId id="2147483771" r:id="rId63"/>
    <p:sldLayoutId id="2147483772" r:id="rId64"/>
    <p:sldLayoutId id="2147483773" r:id="rId65"/>
    <p:sldLayoutId id="2147483774" r:id="rId66"/>
    <p:sldLayoutId id="2147483775" r:id="rId67"/>
    <p:sldLayoutId id="2147483776" r:id="rId68"/>
    <p:sldLayoutId id="2147483777" r:id="rId69"/>
    <p:sldLayoutId id="2147483778" r:id="rId70"/>
    <p:sldLayoutId id="2147483779" r:id="rId71"/>
    <p:sldLayoutId id="2147483780" r:id="rId72"/>
    <p:sldLayoutId id="2147483781" r:id="rId73"/>
    <p:sldLayoutId id="2147483782" r:id="rId74"/>
    <p:sldLayoutId id="2147483783" r:id="rId75"/>
    <p:sldLayoutId id="2147483784" r:id="rId76"/>
    <p:sldLayoutId id="2147483785" r:id="rId77"/>
    <p:sldLayoutId id="2147483786" r:id="rId78"/>
    <p:sldLayoutId id="2147483787" r:id="rId79"/>
    <p:sldLayoutId id="2147483788" r:id="rId80"/>
    <p:sldLayoutId id="2147483789" r:id="rId81"/>
    <p:sldLayoutId id="2147483790" r:id="rId82"/>
    <p:sldLayoutId id="2147483791" r:id="rId83"/>
    <p:sldLayoutId id="2147483792" r:id="rId84"/>
    <p:sldLayoutId id="2147483793" r:id="rId85"/>
    <p:sldLayoutId id="2147483794" r:id="rId86"/>
    <p:sldLayoutId id="2147483795" r:id="rId87"/>
    <p:sldLayoutId id="2147483796" r:id="rId88"/>
    <p:sldLayoutId id="2147483797" r:id="rId89"/>
    <p:sldLayoutId id="2147483798" r:id="rId90"/>
    <p:sldLayoutId id="2147483799" r:id="rId91"/>
    <p:sldLayoutId id="2147483800" r:id="rId92"/>
    <p:sldLayoutId id="2147483801" r:id="rId93"/>
    <p:sldLayoutId id="2147483802" r:id="rId94"/>
    <p:sldLayoutId id="2147483803" r:id="rId95"/>
    <p:sldLayoutId id="2147483804" r:id="rId96"/>
    <p:sldLayoutId id="2147483805" r:id="rId97"/>
    <p:sldLayoutId id="2147483806" r:id="rId98"/>
    <p:sldLayoutId id="2147483807" r:id="rId99"/>
    <p:sldLayoutId id="2147483808" r:id="rId100"/>
    <p:sldLayoutId id="2147483809" r:id="rId101"/>
    <p:sldLayoutId id="2147483810" r:id="rId102"/>
    <p:sldLayoutId id="2147483811" r:id="rId103"/>
    <p:sldLayoutId id="2147483812" r:id="rId104"/>
    <p:sldLayoutId id="2147483813" r:id="rId105"/>
    <p:sldLayoutId id="2147483814" r:id="rId106"/>
    <p:sldLayoutId id="2147483815" r:id="rId107"/>
    <p:sldLayoutId id="2147483816" r:id="rId108"/>
    <p:sldLayoutId id="2147483817" r:id="rId109"/>
    <p:sldLayoutId id="2147483818" r:id="rId110"/>
    <p:sldLayoutId id="2147483819" r:id="rId111"/>
    <p:sldLayoutId id="2147483820" r:id="rId112"/>
    <p:sldLayoutId id="2147483821" r:id="rId113"/>
    <p:sldLayoutId id="2147483822" r:id="rId114"/>
    <p:sldLayoutId id="2147483823" r:id="rId115"/>
    <p:sldLayoutId id="2147483824" r:id="rId116"/>
    <p:sldLayoutId id="2147483825" r:id="rId117"/>
    <p:sldLayoutId id="2147483826" r:id="rId118"/>
    <p:sldLayoutId id="2147483827" r:id="rId119"/>
    <p:sldLayoutId id="2147483828" r:id="rId120"/>
    <p:sldLayoutId id="2147483829" r:id="rId12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pos="347">
          <p15:clr>
            <a:srgbClr val="F26B43"/>
          </p15:clr>
        </p15:guide>
        <p15:guide id="5" pos="6947">
          <p15:clr>
            <a:srgbClr val="F26B43"/>
          </p15:clr>
        </p15:guide>
        <p15:guide id="6" pos="7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8.sv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6482-8F9A-4321-B390-2E8DBB4F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잘린 대각선 방향 모서리 11">
            <a:extLst>
              <a:ext uri="{FF2B5EF4-FFF2-40B4-BE49-F238E27FC236}">
                <a16:creationId xmlns:a16="http://schemas.microsoft.com/office/drawing/2014/main" id="{DD32566B-4E40-75FD-8834-64DD8AE0B145}"/>
              </a:ext>
            </a:extLst>
          </p:cNvPr>
          <p:cNvSpPr/>
          <p:nvPr/>
        </p:nvSpPr>
        <p:spPr>
          <a:xfrm rot="5400000">
            <a:off x="2667001" y="-2670483"/>
            <a:ext cx="6857999" cy="12192003"/>
          </a:xfrm>
          <a:prstGeom prst="snip2DiagRect">
            <a:avLst>
              <a:gd name="adj1" fmla="val 0"/>
              <a:gd name="adj2" fmla="val 33111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개체 틀 13" descr="스포츠, 포켓볼 공, 실내 게임 및 스포츠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EFFCAD-10C9-F477-FB5C-EDFD7BFB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42" b="18342"/>
          <a:stretch>
            <a:fillRect/>
          </a:stretch>
        </p:blipFill>
        <p:spPr>
          <a:xfrm>
            <a:off x="3612" y="3484"/>
            <a:ext cx="12188388" cy="6854516"/>
          </a:xfrm>
          <a:custGeom>
            <a:avLst/>
            <a:gdLst>
              <a:gd name="connsiteX0" fmla="*/ 2429417 w 12188388"/>
              <a:gd name="connsiteY0" fmla="*/ 0 h 6854516"/>
              <a:gd name="connsiteX1" fmla="*/ 12188388 w 12188388"/>
              <a:gd name="connsiteY1" fmla="*/ 0 h 6854516"/>
              <a:gd name="connsiteX2" fmla="*/ 12188388 w 12188388"/>
              <a:gd name="connsiteY2" fmla="*/ 4806617 h 6854516"/>
              <a:gd name="connsiteX3" fmla="*/ 9804257 w 12188388"/>
              <a:gd name="connsiteY3" fmla="*/ 6854516 h 6854516"/>
              <a:gd name="connsiteX4" fmla="*/ 0 w 12188388"/>
              <a:gd name="connsiteY4" fmla="*/ 6854516 h 6854516"/>
              <a:gd name="connsiteX5" fmla="*/ 0 w 12188388"/>
              <a:gd name="connsiteY5" fmla="*/ 2086799 h 68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388" h="6854516">
                <a:moveTo>
                  <a:pt x="2429417" y="0"/>
                </a:moveTo>
                <a:lnTo>
                  <a:pt x="12188388" y="0"/>
                </a:lnTo>
                <a:lnTo>
                  <a:pt x="12188388" y="4806617"/>
                </a:lnTo>
                <a:lnTo>
                  <a:pt x="9804257" y="6854516"/>
                </a:lnTo>
                <a:lnTo>
                  <a:pt x="0" y="6854516"/>
                </a:lnTo>
                <a:lnTo>
                  <a:pt x="0" y="2086799"/>
                </a:lnTo>
                <a:close/>
              </a:path>
            </a:pathLst>
          </a:cu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FD23D8-628F-E5A5-F05F-5E3C09E55936}"/>
              </a:ext>
            </a:extLst>
          </p:cNvPr>
          <p:cNvSpPr/>
          <p:nvPr/>
        </p:nvSpPr>
        <p:spPr>
          <a:xfrm>
            <a:off x="-3" y="3483"/>
            <a:ext cx="12188387" cy="6858000"/>
          </a:xfrm>
          <a:custGeom>
            <a:avLst/>
            <a:gdLst>
              <a:gd name="connsiteX0" fmla="*/ 227609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5849 h 6858000"/>
              <a:gd name="connsiteX3" fmla="*/ 991590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1962151 h 6858000"/>
              <a:gd name="connsiteX6" fmla="*/ 2276093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2276093" y="0"/>
                </a:moveTo>
                <a:lnTo>
                  <a:pt x="12192000" y="0"/>
                </a:lnTo>
                <a:lnTo>
                  <a:pt x="12192000" y="4895849"/>
                </a:lnTo>
                <a:lnTo>
                  <a:pt x="9915907" y="6858000"/>
                </a:lnTo>
                <a:lnTo>
                  <a:pt x="0" y="6858000"/>
                </a:lnTo>
                <a:lnTo>
                  <a:pt x="0" y="1962151"/>
                </a:lnTo>
                <a:lnTo>
                  <a:pt x="2276093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9B108D-D343-98D0-6C9F-A88CF4EEC074}"/>
              </a:ext>
            </a:extLst>
          </p:cNvPr>
          <p:cNvSpPr/>
          <p:nvPr/>
        </p:nvSpPr>
        <p:spPr>
          <a:xfrm>
            <a:off x="1" y="1361441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FE524-9E9C-A487-F38C-B546FF0A3A28}"/>
              </a:ext>
            </a:extLst>
          </p:cNvPr>
          <p:cNvSpPr txBox="1"/>
          <p:nvPr/>
        </p:nvSpPr>
        <p:spPr>
          <a:xfrm>
            <a:off x="3924525" y="2170888"/>
            <a:ext cx="4339329" cy="23391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B356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복권 </a:t>
            </a:r>
            <a:r>
              <a:rPr lang="ko-KR" altLang="en-US" sz="4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B356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판매금액 예측 </a:t>
            </a:r>
            <a:r>
              <a:rPr lang="ko-KR" altLang="en-US" sz="4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DFDF3"/>
                </a:solidFill>
                <a:latin typeface="+mj-ea"/>
                <a:ea typeface="+mj-ea"/>
                <a:cs typeface="Pretendard Black" panose="02000A03000000020004" pitchFamily="50" charset="-127"/>
              </a:rPr>
              <a:t>및 </a:t>
            </a:r>
            <a:endParaRPr lang="en-US" altLang="ko-KR" sz="4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DFDF3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4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DFDF3"/>
                </a:solidFill>
                <a:latin typeface="+mj-ea"/>
                <a:ea typeface="+mj-ea"/>
                <a:cs typeface="Pretendard Black" panose="02000A03000000020004" pitchFamily="50" charset="-127"/>
              </a:rPr>
              <a:t>영향 요인에 관한 연구</a:t>
            </a:r>
            <a:endParaRPr lang="en-US" altLang="ko-KR" sz="4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DFDF3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3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0874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8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B356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시계열 분석을 중심으로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B356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8118C2-85AB-4B77-7552-49F6FD013121}"/>
              </a:ext>
            </a:extLst>
          </p:cNvPr>
          <p:cNvCxnSpPr>
            <a:cxnSpLocks/>
          </p:cNvCxnSpPr>
          <p:nvPr/>
        </p:nvCxnSpPr>
        <p:spPr>
          <a:xfrm>
            <a:off x="3700309" y="3824670"/>
            <a:ext cx="4787759" cy="0"/>
          </a:xfrm>
          <a:prstGeom prst="line">
            <a:avLst/>
          </a:prstGeom>
          <a:solidFill>
            <a:schemeClr val="accent3">
              <a:lumMod val="50000"/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C10DE0-481F-62AA-0CC4-4101DBDF35C6}"/>
              </a:ext>
            </a:extLst>
          </p:cNvPr>
          <p:cNvSpPr txBox="1"/>
          <p:nvPr/>
        </p:nvSpPr>
        <p:spPr>
          <a:xfrm>
            <a:off x="9519736" y="588875"/>
            <a:ext cx="2048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경영경제데이터분석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프리젠테이션 6 SemiBold" pitchFamily="2" charset="-127"/>
              <a:ea typeface="프리젠테이션 6 SemiBold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F4C7-BE85-A383-89C5-1B2569C87720}"/>
              </a:ext>
            </a:extLst>
          </p:cNvPr>
          <p:cNvSpPr txBox="1"/>
          <p:nvPr/>
        </p:nvSpPr>
        <p:spPr>
          <a:xfrm>
            <a:off x="558369" y="6269125"/>
            <a:ext cx="32428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김인환 서정훈 </a:t>
            </a:r>
            <a:r>
              <a:rPr lang="ko-KR" altLang="en-US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양성재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 양지영 이수인 함익균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65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915E-E9B7-D73F-A96A-0D956B71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스포츠, 포켓볼 공, 실내 게임 및 스포츠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966D04-E2F4-7F8C-B6A8-19AB8D2020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42" b="18342"/>
          <a:stretch>
            <a:fillRect/>
          </a:stretch>
        </p:blipFill>
        <p:spPr>
          <a:xfrm>
            <a:off x="3612" y="3484"/>
            <a:ext cx="12188388" cy="6854516"/>
          </a:xfrm>
        </p:spPr>
      </p:pic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D554CFE5-F073-4ED7-509C-9A95BF4BB920}"/>
              </a:ext>
            </a:extLst>
          </p:cNvPr>
          <p:cNvSpPr/>
          <p:nvPr/>
        </p:nvSpPr>
        <p:spPr>
          <a:xfrm rot="5400000">
            <a:off x="2667001" y="-2670483"/>
            <a:ext cx="6857999" cy="12192003"/>
          </a:xfrm>
          <a:prstGeom prst="snip2DiagRect">
            <a:avLst>
              <a:gd name="adj1" fmla="val 0"/>
              <a:gd name="adj2" fmla="val 33111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3D45F80-AF5E-C207-FA77-E49DDE6D8B79}"/>
              </a:ext>
            </a:extLst>
          </p:cNvPr>
          <p:cNvSpPr/>
          <p:nvPr/>
        </p:nvSpPr>
        <p:spPr>
          <a:xfrm>
            <a:off x="-3" y="3483"/>
            <a:ext cx="12188387" cy="6858000"/>
          </a:xfrm>
          <a:custGeom>
            <a:avLst/>
            <a:gdLst>
              <a:gd name="connsiteX0" fmla="*/ 227609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5849 h 6858000"/>
              <a:gd name="connsiteX3" fmla="*/ 991590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1962151 h 6858000"/>
              <a:gd name="connsiteX6" fmla="*/ 2276093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2276093" y="0"/>
                </a:moveTo>
                <a:lnTo>
                  <a:pt x="12192000" y="0"/>
                </a:lnTo>
                <a:lnTo>
                  <a:pt x="12192000" y="4895849"/>
                </a:lnTo>
                <a:lnTo>
                  <a:pt x="9915907" y="6858000"/>
                </a:lnTo>
                <a:lnTo>
                  <a:pt x="0" y="6858000"/>
                </a:lnTo>
                <a:lnTo>
                  <a:pt x="0" y="1962151"/>
                </a:lnTo>
                <a:lnTo>
                  <a:pt x="2276093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70867C-CD65-E071-4284-138C64FD8DB7}"/>
              </a:ext>
            </a:extLst>
          </p:cNvPr>
          <p:cNvSpPr txBox="1"/>
          <p:nvPr/>
        </p:nvSpPr>
        <p:spPr>
          <a:xfrm>
            <a:off x="5383304" y="1203043"/>
            <a:ext cx="1425390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en-US" altLang="ko-KR" sz="6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02</a:t>
            </a:r>
          </a:p>
          <a:p>
            <a:pPr lvl="0" algn="ctr">
              <a:defRPr/>
            </a:pPr>
            <a:r>
              <a:rPr lang="en-US" altLang="ko-KR" sz="6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EDA</a:t>
            </a:r>
            <a:endParaRPr kumimoji="0" lang="en-US" altLang="ko-KR" sz="60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CDC6EAB-461E-6C16-C027-3160B6E9E74C}"/>
              </a:ext>
            </a:extLst>
          </p:cNvPr>
          <p:cNvCxnSpPr>
            <a:cxnSpLocks/>
          </p:cNvCxnSpPr>
          <p:nvPr/>
        </p:nvCxnSpPr>
        <p:spPr>
          <a:xfrm>
            <a:off x="3697267" y="3234358"/>
            <a:ext cx="4797467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A662C2-0935-0BC9-93F2-EDB6C2FDC7C7}"/>
              </a:ext>
            </a:extLst>
          </p:cNvPr>
          <p:cNvSpPr txBox="1"/>
          <p:nvPr/>
        </p:nvSpPr>
        <p:spPr>
          <a:xfrm>
            <a:off x="5226965" y="3814955"/>
            <a:ext cx="1755289" cy="175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데이터 수집</a:t>
            </a:r>
            <a:endParaRPr lang="en-US" altLang="ko-KR" sz="200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데이터 전처리</a:t>
            </a:r>
            <a:endParaRPr lang="en-US" altLang="ko-KR" sz="200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데이터 탐색</a:t>
            </a:r>
            <a:endParaRPr lang="ko-KR" altLang="en-US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9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1163-BC49-2488-2983-63283444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13F5BDF-7B73-4C63-D74A-00E7EF73C517}"/>
              </a:ext>
            </a:extLst>
          </p:cNvPr>
          <p:cNvSpPr txBox="1"/>
          <p:nvPr/>
        </p:nvSpPr>
        <p:spPr>
          <a:xfrm>
            <a:off x="1174750" y="822223"/>
            <a:ext cx="1230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수집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A6C771-5076-A510-8A9E-6780EF50006A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CEC55-F91D-CEFD-F2F2-80B87579871D}"/>
              </a:ext>
            </a:extLst>
          </p:cNvPr>
          <p:cNvSpPr txBox="1"/>
          <p:nvPr/>
        </p:nvSpPr>
        <p:spPr>
          <a:xfrm>
            <a:off x="570850" y="532938"/>
            <a:ext cx="31348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EDA</a:t>
            </a: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B85D8423-9707-A0B0-2C8A-22D1FBB9CE82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B079CA61-F7D7-7B53-2996-A13ABBF27E82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BD181-1ADB-469B-F863-EC9A41A7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87142C-5913-7D27-8CDB-7C678C312628}"/>
              </a:ext>
            </a:extLst>
          </p:cNvPr>
          <p:cNvSpPr/>
          <p:nvPr/>
        </p:nvSpPr>
        <p:spPr>
          <a:xfrm>
            <a:off x="570848" y="3839698"/>
            <a:ext cx="11068027" cy="251665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349E76-8496-0318-F2B0-8D702561A49E}"/>
              </a:ext>
            </a:extLst>
          </p:cNvPr>
          <p:cNvSpPr/>
          <p:nvPr/>
        </p:nvSpPr>
        <p:spPr>
          <a:xfrm>
            <a:off x="570850" y="2126947"/>
            <a:ext cx="11068027" cy="840425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740BF5-90C0-F79F-7305-28278C79974E}"/>
              </a:ext>
            </a:extLst>
          </p:cNvPr>
          <p:cNvGrpSpPr/>
          <p:nvPr/>
        </p:nvGrpSpPr>
        <p:grpSpPr>
          <a:xfrm>
            <a:off x="570849" y="1520699"/>
            <a:ext cx="1730041" cy="440814"/>
            <a:chOff x="570850" y="1436262"/>
            <a:chExt cx="1341770" cy="4408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292D14F-48EA-AE2A-40C0-AD3529DC12EA}"/>
                </a:ext>
              </a:extLst>
            </p:cNvPr>
            <p:cNvSpPr/>
            <p:nvPr/>
          </p:nvSpPr>
          <p:spPr>
            <a:xfrm>
              <a:off x="570850" y="143626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6CCF1-1975-488A-9628-515F2A6384CF}"/>
                </a:ext>
              </a:extLst>
            </p:cNvPr>
            <p:cNvSpPr txBox="1"/>
            <p:nvPr/>
          </p:nvSpPr>
          <p:spPr>
            <a:xfrm>
              <a:off x="893346" y="1480955"/>
              <a:ext cx="91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분석 범위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E0AC84-163C-CE23-D6D7-8A89C97160C4}"/>
              </a:ext>
            </a:extLst>
          </p:cNvPr>
          <p:cNvSpPr txBox="1"/>
          <p:nvPr/>
        </p:nvSpPr>
        <p:spPr>
          <a:xfrm>
            <a:off x="750547" y="2272753"/>
            <a:ext cx="1048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복권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회차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추첨일자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-5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등 당첨 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-5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등 당첨금액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보너스 숫자 번호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총판매금액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복권 이월여부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등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복권에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관한 데이터셋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소비자가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인식하는 현재 경제 상황과 향후 전망에 대한 심리적 평가를 종합한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지표 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‘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소비자심리지수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(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</a:rPr>
              <a:t>CCSI)’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기준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 100)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6F54F-4B3C-BD23-27E7-39D83C30192C}"/>
              </a:ext>
            </a:extLst>
          </p:cNvPr>
          <p:cNvGrpSpPr/>
          <p:nvPr/>
        </p:nvGrpSpPr>
        <p:grpSpPr>
          <a:xfrm>
            <a:off x="570850" y="3228248"/>
            <a:ext cx="1730041" cy="440814"/>
            <a:chOff x="570850" y="1436242"/>
            <a:chExt cx="1341770" cy="44081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31BDFE8-A102-7020-19FB-818068F4FE54}"/>
                </a:ext>
              </a:extLst>
            </p:cNvPr>
            <p:cNvSpPr/>
            <p:nvPr/>
          </p:nvSpPr>
          <p:spPr>
            <a:xfrm>
              <a:off x="570850" y="143624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66A255-6BE7-07C2-748D-354BABCE72B6}"/>
                </a:ext>
              </a:extLst>
            </p:cNvPr>
            <p:cNvSpPr txBox="1"/>
            <p:nvPr/>
          </p:nvSpPr>
          <p:spPr>
            <a:xfrm>
              <a:off x="689958" y="1471983"/>
              <a:ext cx="1202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출처</a:t>
              </a:r>
              <a:r>
                <a:rPr lang="en-US" altLang="ko-KR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및 수집정보</a:t>
              </a: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55BB4BA-0A49-8C84-8689-AEFCB5BE8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645927"/>
              </p:ext>
            </p:extLst>
          </p:nvPr>
        </p:nvGraphicFramePr>
        <p:xfrm>
          <a:off x="750547" y="4081695"/>
          <a:ext cx="10667730" cy="181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546">
                  <a:extLst>
                    <a:ext uri="{9D8B030D-6E8A-4147-A177-3AD203B41FA5}">
                      <a16:colId xmlns:a16="http://schemas.microsoft.com/office/drawing/2014/main" val="786176512"/>
                    </a:ext>
                  </a:extLst>
                </a:gridCol>
                <a:gridCol w="2133546">
                  <a:extLst>
                    <a:ext uri="{9D8B030D-6E8A-4147-A177-3AD203B41FA5}">
                      <a16:colId xmlns:a16="http://schemas.microsoft.com/office/drawing/2014/main" val="635308317"/>
                    </a:ext>
                  </a:extLst>
                </a:gridCol>
                <a:gridCol w="2133546">
                  <a:extLst>
                    <a:ext uri="{9D8B030D-6E8A-4147-A177-3AD203B41FA5}">
                      <a16:colId xmlns:a16="http://schemas.microsoft.com/office/drawing/2014/main" val="1365537255"/>
                    </a:ext>
                  </a:extLst>
                </a:gridCol>
                <a:gridCol w="2133546">
                  <a:extLst>
                    <a:ext uri="{9D8B030D-6E8A-4147-A177-3AD203B41FA5}">
                      <a16:colId xmlns:a16="http://schemas.microsoft.com/office/drawing/2014/main" val="3301687520"/>
                    </a:ext>
                  </a:extLst>
                </a:gridCol>
                <a:gridCol w="2133546">
                  <a:extLst>
                    <a:ext uri="{9D8B030D-6E8A-4147-A177-3AD203B41FA5}">
                      <a16:colId xmlns:a16="http://schemas.microsoft.com/office/drawing/2014/main" val="1054348614"/>
                    </a:ext>
                  </a:extLst>
                </a:gridCol>
              </a:tblGrid>
              <a:tr h="5490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+mj-ea"/>
                          <a:ea typeface="+mj-ea"/>
                          <a:cs typeface="+mn-cs"/>
                        </a:rPr>
                        <a:t>출처</a:t>
                      </a:r>
                    </a:p>
                  </a:txBody>
                  <a:tcPr marL="216000" anchor="ctr"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+mj-ea"/>
                          <a:ea typeface="+mj-ea"/>
                          <a:cs typeface="+mn-cs"/>
                        </a:rPr>
                        <a:t>데이터 구분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+mj-ea"/>
                          <a:ea typeface="+mj-ea"/>
                          <a:cs typeface="+mn-cs"/>
                        </a:rPr>
                        <a:t>자료 구분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+mj-ea"/>
                          <a:ea typeface="+mj-ea"/>
                          <a:cs typeface="+mn-cs"/>
                        </a:rPr>
                        <a:t>검색 구간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+mj-ea"/>
                          <a:ea typeface="+mj-ea"/>
                          <a:cs typeface="+mn-cs"/>
                        </a:rPr>
                        <a:t>수집 방법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95853"/>
                  </a:ext>
                </a:extLst>
              </a:tr>
              <a:tr h="4352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동행복권</a:t>
                      </a:r>
                    </a:p>
                  </a:txBody>
                  <a:tcPr marL="216000"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전 범위 데이터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공개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~ ‘25.05.31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915709"/>
                  </a:ext>
                </a:extLst>
              </a:tr>
              <a:tr h="41294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동행복권</a:t>
                      </a:r>
                    </a:p>
                  </a:txBody>
                  <a:tcPr marL="216000"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총 판매금액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~ ’25.05.31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err="1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740199"/>
                  </a:ext>
                </a:extLst>
              </a:tr>
              <a:tr h="4188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한국은행</a:t>
                      </a:r>
                    </a:p>
                  </a:txBody>
                  <a:tcPr marL="216000"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소비자심리지수</a:t>
                      </a:r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(CCSI)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공개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~ ‘25.05.31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kern="1200" dirty="0">
                          <a:solidFill>
                            <a:prstClr val="black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500" kern="1200" dirty="0">
                        <a:solidFill>
                          <a:prstClr val="black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280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26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BD720-43A3-03E0-050E-99DEA47E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CB5EB9B-1497-F96C-EBC0-17612A2766F9}"/>
              </a:ext>
            </a:extLst>
          </p:cNvPr>
          <p:cNvSpPr txBox="1"/>
          <p:nvPr/>
        </p:nvSpPr>
        <p:spPr>
          <a:xfrm>
            <a:off x="1174750" y="822223"/>
            <a:ext cx="14654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전처리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62BEA-C2FD-E6B1-8A13-FE4781156AE9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3F970-8197-2143-AE84-84610A024727}"/>
              </a:ext>
            </a:extLst>
          </p:cNvPr>
          <p:cNvSpPr txBox="1"/>
          <p:nvPr/>
        </p:nvSpPr>
        <p:spPr>
          <a:xfrm>
            <a:off x="570850" y="532938"/>
            <a:ext cx="31348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EDA</a:t>
            </a: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642A02A8-2E35-38D2-4155-6AFA1C686094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D6B2388B-DF81-86BB-EDD8-108B83100798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82173-7AF1-CC0C-E693-290D9230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E7A384-1D38-225E-C55C-B668943A66C7}"/>
              </a:ext>
            </a:extLst>
          </p:cNvPr>
          <p:cNvSpPr/>
          <p:nvPr/>
        </p:nvSpPr>
        <p:spPr>
          <a:xfrm>
            <a:off x="561986" y="2108870"/>
            <a:ext cx="11068027" cy="2533848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0A4985-5892-183C-134F-5EB6C0E21384}"/>
              </a:ext>
            </a:extLst>
          </p:cNvPr>
          <p:cNvGrpSpPr/>
          <p:nvPr/>
        </p:nvGrpSpPr>
        <p:grpSpPr>
          <a:xfrm>
            <a:off x="561988" y="1497419"/>
            <a:ext cx="1730041" cy="440814"/>
            <a:chOff x="570850" y="1436242"/>
            <a:chExt cx="1341770" cy="440814"/>
          </a:xfrm>
          <a:solidFill>
            <a:srgbClr val="17AD53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C017E1-9D4B-93BE-E23F-C198EEBC53D0}"/>
                </a:ext>
              </a:extLst>
            </p:cNvPr>
            <p:cNvSpPr/>
            <p:nvPr/>
          </p:nvSpPr>
          <p:spPr>
            <a:xfrm>
              <a:off x="570850" y="1436242"/>
              <a:ext cx="1341770" cy="440814"/>
            </a:xfrm>
            <a:prstGeom prst="roundRect">
              <a:avLst>
                <a:gd name="adj" fmla="val 3227"/>
              </a:avLst>
            </a:prstGeom>
            <a:grpFill/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55C6C6-0641-3EA2-480C-6DFDC90EC51A}"/>
                </a:ext>
              </a:extLst>
            </p:cNvPr>
            <p:cNvSpPr txBox="1"/>
            <p:nvPr/>
          </p:nvSpPr>
          <p:spPr>
            <a:xfrm>
              <a:off x="644373" y="1471983"/>
              <a:ext cx="120240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총 판매금액 추이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9BC904C-B9D4-EF95-BA01-C79EDB83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2" y="2185071"/>
            <a:ext cx="5077251" cy="23649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C67463-6309-70F8-BF56-3D2395DE13FA}"/>
              </a:ext>
            </a:extLst>
          </p:cNvPr>
          <p:cNvSpPr/>
          <p:nvPr/>
        </p:nvSpPr>
        <p:spPr>
          <a:xfrm>
            <a:off x="561986" y="5495073"/>
            <a:ext cx="11068027" cy="1081091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5D763A-F284-2CC7-15D8-F2E1907A0240}"/>
              </a:ext>
            </a:extLst>
          </p:cNvPr>
          <p:cNvGrpSpPr/>
          <p:nvPr/>
        </p:nvGrpSpPr>
        <p:grpSpPr>
          <a:xfrm>
            <a:off x="570849" y="4868224"/>
            <a:ext cx="1730041" cy="440814"/>
            <a:chOff x="570850" y="1436262"/>
            <a:chExt cx="1341770" cy="44081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C1BC906-5F2C-2D4F-DAEB-B6160AB06182}"/>
                </a:ext>
              </a:extLst>
            </p:cNvPr>
            <p:cNvSpPr/>
            <p:nvPr/>
          </p:nvSpPr>
          <p:spPr>
            <a:xfrm>
              <a:off x="570850" y="143626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95021-2A40-58F6-F2D8-D7B8184CE0BC}"/>
                </a:ext>
              </a:extLst>
            </p:cNvPr>
            <p:cNvSpPr txBox="1"/>
            <p:nvPr/>
          </p:nvSpPr>
          <p:spPr>
            <a:xfrm>
              <a:off x="632866" y="1480955"/>
              <a:ext cx="120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분석 구간 설정</a:t>
              </a:r>
              <a:endPara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21D5EFA-EBF2-6BF6-9F20-363540B2B5C6}"/>
              </a:ext>
            </a:extLst>
          </p:cNvPr>
          <p:cNvSpPr txBox="1"/>
          <p:nvPr/>
        </p:nvSpPr>
        <p:spPr>
          <a:xfrm>
            <a:off x="750546" y="5620278"/>
            <a:ext cx="873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복권 총 판매금액 집계 초기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이월 회수 제한 및 인당 최대 판매 금액 관련 정책들이 제정되는 등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외부 상황에 의해 판매금액의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변동성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이 매우 컸음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2007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일 이후 현재까지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뚜렷한 증가 추세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및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계절성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이 존재함을 확인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이전 구간의 데이터는 분석에서 제외</a:t>
            </a:r>
            <a:endParaRPr lang="en-US" altLang="ko-KR" sz="16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7262CB-10A1-36C5-9272-C64862679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20" y="2192937"/>
            <a:ext cx="5077251" cy="237012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3A1BA3-9DA0-8D29-4AA4-27F49BD366CC}"/>
              </a:ext>
            </a:extLst>
          </p:cNvPr>
          <p:cNvCxnSpPr>
            <a:cxnSpLocks/>
          </p:cNvCxnSpPr>
          <p:nvPr/>
        </p:nvCxnSpPr>
        <p:spPr>
          <a:xfrm>
            <a:off x="5892026" y="3433026"/>
            <a:ext cx="508652" cy="0"/>
          </a:xfrm>
          <a:prstGeom prst="straightConnector1">
            <a:avLst/>
          </a:prstGeom>
          <a:ln w="76200">
            <a:solidFill>
              <a:srgbClr val="FF7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2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6215-2E99-6535-42B2-2FFEB1C3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462959F-1608-D52F-1BF5-9E85D89DEBCB}"/>
              </a:ext>
            </a:extLst>
          </p:cNvPr>
          <p:cNvSpPr txBox="1"/>
          <p:nvPr/>
        </p:nvSpPr>
        <p:spPr>
          <a:xfrm>
            <a:off x="1174750" y="822223"/>
            <a:ext cx="1230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데이터 탐색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6B180-C5DE-7F11-11FD-FA292116ED20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38D8F-8425-5581-F3BA-BC1F4D712F40}"/>
              </a:ext>
            </a:extLst>
          </p:cNvPr>
          <p:cNvSpPr txBox="1"/>
          <p:nvPr/>
        </p:nvSpPr>
        <p:spPr>
          <a:xfrm>
            <a:off x="570850" y="532938"/>
            <a:ext cx="31348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EDA</a:t>
            </a: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92999FEF-FCB4-0D9C-A4B9-9B4CE9A4EE52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2C6C1F07-83D6-656B-BB6B-961381DEB7BF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881DD-92FF-FC3C-ABB5-3132103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859C66-18CC-6DD0-2924-A7EBB5F88695}"/>
              </a:ext>
            </a:extLst>
          </p:cNvPr>
          <p:cNvSpPr/>
          <p:nvPr/>
        </p:nvSpPr>
        <p:spPr>
          <a:xfrm>
            <a:off x="561986" y="2108870"/>
            <a:ext cx="11068027" cy="418441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238B7-2FF4-7D68-8005-050524C9FE96}"/>
              </a:ext>
            </a:extLst>
          </p:cNvPr>
          <p:cNvGrpSpPr/>
          <p:nvPr/>
        </p:nvGrpSpPr>
        <p:grpSpPr>
          <a:xfrm>
            <a:off x="561988" y="1497419"/>
            <a:ext cx="1730041" cy="440814"/>
            <a:chOff x="570850" y="1436242"/>
            <a:chExt cx="1341770" cy="440814"/>
          </a:xfrm>
          <a:solidFill>
            <a:srgbClr val="17AD53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87F5CA8-531A-4EA2-3805-9E4039AE5138}"/>
                </a:ext>
              </a:extLst>
            </p:cNvPr>
            <p:cNvSpPr/>
            <p:nvPr/>
          </p:nvSpPr>
          <p:spPr>
            <a:xfrm>
              <a:off x="570850" y="1436242"/>
              <a:ext cx="1341770" cy="440814"/>
            </a:xfrm>
            <a:prstGeom prst="roundRect">
              <a:avLst>
                <a:gd name="adj" fmla="val 3227"/>
              </a:avLst>
            </a:prstGeom>
            <a:grpFill/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57051A-FCA7-21C3-D156-12772FE9D8AD}"/>
                </a:ext>
              </a:extLst>
            </p:cNvPr>
            <p:cNvSpPr txBox="1"/>
            <p:nvPr/>
          </p:nvSpPr>
          <p:spPr>
            <a:xfrm>
              <a:off x="644373" y="1471983"/>
              <a:ext cx="120240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시계열 분해 결과</a:t>
              </a:r>
              <a:endPara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56112D1-9F5C-9F91-DDAF-3B970E4A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8" y="2181031"/>
            <a:ext cx="5665636" cy="4018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400C2-7336-8143-9502-25D836890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24" y="2313059"/>
            <a:ext cx="5212788" cy="16960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78DFFF-608B-9B60-5474-1B075B1FEA15}"/>
              </a:ext>
            </a:extLst>
          </p:cNvPr>
          <p:cNvSpPr/>
          <p:nvPr/>
        </p:nvSpPr>
        <p:spPr>
          <a:xfrm>
            <a:off x="6485708" y="4141164"/>
            <a:ext cx="5049503" cy="2024101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CFA7A-7CAB-35AE-37B9-49DFA0D622AA}"/>
              </a:ext>
            </a:extLst>
          </p:cNvPr>
          <p:cNvSpPr txBox="1"/>
          <p:nvPr/>
        </p:nvSpPr>
        <p:spPr>
          <a:xfrm>
            <a:off x="6646751" y="4489490"/>
            <a:ext cx="4828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Trend: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계속해서 증가하는 추세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Seasonal: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월 등 연 초에 판매량 높음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불규칙 성분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이월된 경우 다음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회차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판매량 매우 높음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4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F796F-53BF-EEB4-5406-8B9818693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스포츠, 포켓볼 공, 실내 게임 및 스포츠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1EBA41-5E24-38BA-3E0D-8E15267C95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42" b="18342"/>
          <a:stretch>
            <a:fillRect/>
          </a:stretch>
        </p:blipFill>
        <p:spPr>
          <a:xfrm>
            <a:off x="3612" y="3484"/>
            <a:ext cx="12188388" cy="6854516"/>
          </a:xfrm>
        </p:spPr>
      </p:pic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06767831-A74F-1A77-F8FC-C4D3FDA7E362}"/>
              </a:ext>
            </a:extLst>
          </p:cNvPr>
          <p:cNvSpPr/>
          <p:nvPr/>
        </p:nvSpPr>
        <p:spPr>
          <a:xfrm rot="5400000">
            <a:off x="2667001" y="-2670483"/>
            <a:ext cx="6857999" cy="12192003"/>
          </a:xfrm>
          <a:prstGeom prst="snip2DiagRect">
            <a:avLst>
              <a:gd name="adj1" fmla="val 0"/>
              <a:gd name="adj2" fmla="val 33111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1C81185F-CB25-60C4-1D23-4C3EE28C2D36}"/>
              </a:ext>
            </a:extLst>
          </p:cNvPr>
          <p:cNvSpPr/>
          <p:nvPr/>
        </p:nvSpPr>
        <p:spPr>
          <a:xfrm>
            <a:off x="-3" y="3483"/>
            <a:ext cx="12188387" cy="6858000"/>
          </a:xfrm>
          <a:custGeom>
            <a:avLst/>
            <a:gdLst>
              <a:gd name="connsiteX0" fmla="*/ 227609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5849 h 6858000"/>
              <a:gd name="connsiteX3" fmla="*/ 991590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1962151 h 6858000"/>
              <a:gd name="connsiteX6" fmla="*/ 2276093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2276093" y="0"/>
                </a:moveTo>
                <a:lnTo>
                  <a:pt x="12192000" y="0"/>
                </a:lnTo>
                <a:lnTo>
                  <a:pt x="12192000" y="4895849"/>
                </a:lnTo>
                <a:lnTo>
                  <a:pt x="9915907" y="6858000"/>
                </a:lnTo>
                <a:lnTo>
                  <a:pt x="0" y="6858000"/>
                </a:lnTo>
                <a:lnTo>
                  <a:pt x="0" y="1962151"/>
                </a:lnTo>
                <a:lnTo>
                  <a:pt x="2276093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988E3A-48F3-29D1-F0B3-81640C95227E}"/>
              </a:ext>
            </a:extLst>
          </p:cNvPr>
          <p:cNvCxnSpPr>
            <a:cxnSpLocks/>
          </p:cNvCxnSpPr>
          <p:nvPr/>
        </p:nvCxnSpPr>
        <p:spPr>
          <a:xfrm>
            <a:off x="3697267" y="3234358"/>
            <a:ext cx="4797467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F02856-C871-B6FA-1EEB-4B2DC7A62B95}"/>
              </a:ext>
            </a:extLst>
          </p:cNvPr>
          <p:cNvSpPr txBox="1"/>
          <p:nvPr/>
        </p:nvSpPr>
        <p:spPr>
          <a:xfrm>
            <a:off x="4524575" y="1203043"/>
            <a:ext cx="3142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시계열 분석</a:t>
            </a:r>
            <a:endParaRPr kumimoji="0" lang="en-US" altLang="ko-KR" sz="60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58D-4239-D162-0BA3-5D0AA49F3567}"/>
              </a:ext>
            </a:extLst>
          </p:cNvPr>
          <p:cNvSpPr txBox="1"/>
          <p:nvPr/>
        </p:nvSpPr>
        <p:spPr>
          <a:xfrm>
            <a:off x="4916511" y="3814955"/>
            <a:ext cx="239103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기본모형 분석</a:t>
            </a:r>
            <a:endParaRPr lang="en-US" altLang="ko-KR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총판매금액 예측 모델</a:t>
            </a:r>
          </a:p>
        </p:txBody>
      </p:sp>
    </p:spTree>
    <p:extLst>
      <p:ext uri="{BB962C8B-B14F-4D97-AF65-F5344CB8AC3E}">
        <p14:creationId xmlns:p14="http://schemas.microsoft.com/office/powerpoint/2010/main" val="125883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5FB0-7356-1C46-674D-D1087940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A06EA8-A744-38C2-DAAC-11ED7C3BB737}"/>
              </a:ext>
            </a:extLst>
          </p:cNvPr>
          <p:cNvSpPr/>
          <p:nvPr/>
        </p:nvSpPr>
        <p:spPr>
          <a:xfrm>
            <a:off x="5006424" y="1866071"/>
            <a:ext cx="6632451" cy="166743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A6223-F421-7320-D1F6-B87FD57D2E5E}"/>
              </a:ext>
            </a:extLst>
          </p:cNvPr>
          <p:cNvSpPr txBox="1"/>
          <p:nvPr/>
        </p:nvSpPr>
        <p:spPr>
          <a:xfrm>
            <a:off x="1174750" y="822223"/>
            <a:ext cx="14654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기본모형 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59AEBD-D62C-3623-7AFC-BE4ED9E263A6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59D44-6799-DBAE-6AD1-BBE4351544C9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515AAD50-9F2B-EB6E-4519-DBB237046BEC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A6853CAC-1D01-A523-4C6E-01732EB7E8D3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1B30C-235B-2CFD-75EB-79D79DDE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C2D79A-0B60-67DF-E920-AAF8CA39077E}"/>
              </a:ext>
            </a:extLst>
          </p:cNvPr>
          <p:cNvSpPr/>
          <p:nvPr/>
        </p:nvSpPr>
        <p:spPr>
          <a:xfrm>
            <a:off x="570848" y="4014402"/>
            <a:ext cx="11068027" cy="2341948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ADDF8E-5153-5772-E380-99259E726547}"/>
              </a:ext>
            </a:extLst>
          </p:cNvPr>
          <p:cNvSpPr/>
          <p:nvPr/>
        </p:nvSpPr>
        <p:spPr>
          <a:xfrm>
            <a:off x="570850" y="2126947"/>
            <a:ext cx="4040339" cy="1101301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C4F6D-094B-2FB4-0621-0B8391010263}"/>
              </a:ext>
            </a:extLst>
          </p:cNvPr>
          <p:cNvGrpSpPr/>
          <p:nvPr/>
        </p:nvGrpSpPr>
        <p:grpSpPr>
          <a:xfrm>
            <a:off x="570849" y="1520699"/>
            <a:ext cx="1730041" cy="440814"/>
            <a:chOff x="570850" y="1436262"/>
            <a:chExt cx="1341770" cy="4408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6533D33-5EE7-9998-92BD-EBFF3CB24336}"/>
                </a:ext>
              </a:extLst>
            </p:cNvPr>
            <p:cNvSpPr/>
            <p:nvPr/>
          </p:nvSpPr>
          <p:spPr>
            <a:xfrm>
              <a:off x="570850" y="143626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128A7-93BE-CC16-5B3F-FD051BE100AE}"/>
                </a:ext>
              </a:extLst>
            </p:cNvPr>
            <p:cNvSpPr txBox="1"/>
            <p:nvPr/>
          </p:nvSpPr>
          <p:spPr>
            <a:xfrm>
              <a:off x="689960" y="1480955"/>
              <a:ext cx="111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정상성 검증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79999F-6810-B4F8-CAD3-7A821F86F8BC}"/>
              </a:ext>
            </a:extLst>
          </p:cNvPr>
          <p:cNvSpPr txBox="1"/>
          <p:nvPr/>
        </p:nvSpPr>
        <p:spPr>
          <a:xfrm>
            <a:off x="750547" y="2272753"/>
            <a:ext cx="367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ADF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검증 →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차분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결정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ACF,PACF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검증 → </a:t>
            </a:r>
            <a:r>
              <a:rPr lang="en-US" altLang="ko-KR" sz="1600" dirty="0" err="1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p,q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범위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설정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AIC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가장 낮은 모델 선정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최적 </a:t>
            </a:r>
            <a:r>
              <a:rPr lang="en-US" altLang="ko-KR" sz="1600" dirty="0" err="1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p,q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탐색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7BF6E2-C71A-10BD-0F83-1E7DB0F6B80F}"/>
              </a:ext>
            </a:extLst>
          </p:cNvPr>
          <p:cNvGrpSpPr/>
          <p:nvPr/>
        </p:nvGrpSpPr>
        <p:grpSpPr>
          <a:xfrm>
            <a:off x="570849" y="3429000"/>
            <a:ext cx="1730041" cy="440814"/>
            <a:chOff x="570850" y="1436242"/>
            <a:chExt cx="1341770" cy="44081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CE34DA2-99EB-516B-9EE4-C8F8DB51E4B2}"/>
                </a:ext>
              </a:extLst>
            </p:cNvPr>
            <p:cNvSpPr/>
            <p:nvPr/>
          </p:nvSpPr>
          <p:spPr>
            <a:xfrm>
              <a:off x="570850" y="143624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78D77D-8B76-02BA-8A78-4D22C2AF25B6}"/>
                </a:ext>
              </a:extLst>
            </p:cNvPr>
            <p:cNvSpPr txBox="1"/>
            <p:nvPr/>
          </p:nvSpPr>
          <p:spPr>
            <a:xfrm>
              <a:off x="614410" y="1471983"/>
              <a:ext cx="1277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ACF &amp; PACF</a:t>
              </a:r>
              <a:endPara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782FF8-C84A-54A0-A1D7-12E8F19A9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17063"/>
              </p:ext>
            </p:extLst>
          </p:nvPr>
        </p:nvGraphicFramePr>
        <p:xfrm>
          <a:off x="5464433" y="2045182"/>
          <a:ext cx="5716432" cy="128613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56475">
                  <a:extLst>
                    <a:ext uri="{9D8B030D-6E8A-4147-A177-3AD203B41FA5}">
                      <a16:colId xmlns:a16="http://schemas.microsoft.com/office/drawing/2014/main" val="2388448195"/>
                    </a:ext>
                  </a:extLst>
                </a:gridCol>
                <a:gridCol w="941346">
                  <a:extLst>
                    <a:ext uri="{9D8B030D-6E8A-4147-A177-3AD203B41FA5}">
                      <a16:colId xmlns:a16="http://schemas.microsoft.com/office/drawing/2014/main" val="2693991385"/>
                    </a:ext>
                  </a:extLst>
                </a:gridCol>
                <a:gridCol w="934683">
                  <a:extLst>
                    <a:ext uri="{9D8B030D-6E8A-4147-A177-3AD203B41FA5}">
                      <a16:colId xmlns:a16="http://schemas.microsoft.com/office/drawing/2014/main" val="616186405"/>
                    </a:ext>
                  </a:extLst>
                </a:gridCol>
                <a:gridCol w="3083928">
                  <a:extLst>
                    <a:ext uri="{9D8B030D-6E8A-4147-A177-3AD203B41FA5}">
                      <a16:colId xmlns:a16="http://schemas.microsoft.com/office/drawing/2014/main" val="3141949485"/>
                    </a:ext>
                  </a:extLst>
                </a:gridCol>
              </a:tblGrid>
              <a:tr h="471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ADF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17972"/>
                  </a:ext>
                </a:extLst>
              </a:tr>
              <a:tr h="4144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0.3566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0.9798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</a:rPr>
                        <a:t>정상성 위반으로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</a:rPr>
                        <a:t>차 차분 진행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407193"/>
                  </a:ext>
                </a:extLst>
              </a:tr>
              <a:tr h="40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F7272"/>
                          </a:solidFill>
                        </a:rPr>
                        <a:t>1</a:t>
                      </a:r>
                      <a:endParaRPr lang="en-US" altLang="ko-KR" sz="1400" dirty="0">
                        <a:solidFill>
                          <a:srgbClr val="FF7272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F7272"/>
                          </a:solidFill>
                          <a:effectLst/>
                        </a:rPr>
                        <a:t>-11.6224</a:t>
                      </a:r>
                      <a:endParaRPr lang="en-US" altLang="ko-KR" sz="1400" dirty="0">
                        <a:solidFill>
                          <a:srgbClr val="FF7272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7272"/>
                          </a:solidFill>
                          <a:effectLst/>
                        </a:rPr>
                        <a:t>2.36e-21</a:t>
                      </a:r>
                      <a:endParaRPr lang="en-US" sz="1400" dirty="0">
                        <a:solidFill>
                          <a:srgbClr val="FF7272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F7272"/>
                          </a:solidFill>
                          <a:effectLst/>
                        </a:rPr>
                        <a:t>p-value </a:t>
                      </a:r>
                      <a:r>
                        <a:rPr lang="ko-KR" altLang="en-US" sz="1400" dirty="0">
                          <a:solidFill>
                            <a:srgbClr val="FF7272"/>
                          </a:solidFill>
                          <a:effectLst/>
                        </a:rPr>
                        <a:t>만족하므로 </a:t>
                      </a:r>
                      <a:r>
                        <a:rPr lang="en-US" altLang="ko-KR" sz="1400" dirty="0">
                          <a:solidFill>
                            <a:srgbClr val="FF7272"/>
                          </a:solidFill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FF7272"/>
                          </a:solidFill>
                          <a:effectLst/>
                        </a:rPr>
                        <a:t>차 차분에서 정상성 만족</a:t>
                      </a:r>
                      <a:endParaRPr lang="ko-KR" altLang="en-US" sz="1400" dirty="0">
                        <a:solidFill>
                          <a:srgbClr val="FF7272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83438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DFAEEF7B-8E34-1660-5A37-38F803B1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54" y="4123886"/>
            <a:ext cx="2779309" cy="21499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65269E-7ADB-FF68-A0E2-C453A498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30" y="4123886"/>
            <a:ext cx="2785398" cy="2149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EA1EA1-4E6C-CE93-AACE-82C4AE4CAAF4}"/>
              </a:ext>
            </a:extLst>
          </p:cNvPr>
          <p:cNvSpPr txBox="1"/>
          <p:nvPr/>
        </p:nvSpPr>
        <p:spPr>
          <a:xfrm>
            <a:off x="3527074" y="4614087"/>
            <a:ext cx="25689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lag1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에서 강한 음의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spike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→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이후 대부분 신뢰구간 안에 존재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q =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보다 더 안정적으로 확인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→ q = 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까지 최적 모델 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E9A89-DF59-53F1-FF70-0DC59614AC5E}"/>
              </a:ext>
            </a:extLst>
          </p:cNvPr>
          <p:cNvSpPr txBox="1"/>
          <p:nvPr/>
        </p:nvSpPr>
        <p:spPr>
          <a:xfrm>
            <a:off x="9021288" y="4721808"/>
            <a:ext cx="2568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lag1~5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까지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신뢰구간 밖에 존재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P = 6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까지 고려 가능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→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p =5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까지 최적 모델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92C3-FA54-E563-25B7-DC04219C4431}"/>
              </a:ext>
            </a:extLst>
          </p:cNvPr>
          <p:cNvSpPr txBox="1"/>
          <p:nvPr/>
        </p:nvSpPr>
        <p:spPr>
          <a:xfrm>
            <a:off x="9905135" y="6391682"/>
            <a:ext cx="172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seasonal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도 동일한 방식으로 진행</a:t>
            </a:r>
          </a:p>
        </p:txBody>
      </p:sp>
    </p:spTree>
    <p:extLst>
      <p:ext uri="{BB962C8B-B14F-4D97-AF65-F5344CB8AC3E}">
        <p14:creationId xmlns:p14="http://schemas.microsoft.com/office/powerpoint/2010/main" val="46146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D942-C276-0B8E-A828-08BFF8BB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2342EC0-CA70-259F-6070-190E4F6C9089}"/>
              </a:ext>
            </a:extLst>
          </p:cNvPr>
          <p:cNvSpPr txBox="1"/>
          <p:nvPr/>
        </p:nvSpPr>
        <p:spPr>
          <a:xfrm>
            <a:off x="1174750" y="822223"/>
            <a:ext cx="14654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기본모형 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D97AAA-58F1-D53B-AAF3-A4991D30789A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C7B4A-0449-3030-7856-F726B78DCBEA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D81C4F30-D525-5FDE-8AF1-38FAC2B37E48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C04301B2-DE9C-1935-91B5-5216E7AA9EC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BF7DFC-7031-E8CF-3892-A60A8C3E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81CF2B-CF64-3F6C-47E6-267E6D239AB8}"/>
              </a:ext>
            </a:extLst>
          </p:cNvPr>
          <p:cNvSpPr/>
          <p:nvPr/>
        </p:nvSpPr>
        <p:spPr>
          <a:xfrm>
            <a:off x="646361" y="1397932"/>
            <a:ext cx="11068027" cy="4924716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243E39-E580-B7C1-5359-56462D38B10D}"/>
              </a:ext>
            </a:extLst>
          </p:cNvPr>
          <p:cNvSpPr/>
          <p:nvPr/>
        </p:nvSpPr>
        <p:spPr>
          <a:xfrm>
            <a:off x="4767347" y="2512057"/>
            <a:ext cx="3152593" cy="1074291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6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EC7A9-3E02-52A1-C531-40EC6CEDE7A5}"/>
              </a:ext>
            </a:extLst>
          </p:cNvPr>
          <p:cNvGrpSpPr/>
          <p:nvPr/>
        </p:nvGrpSpPr>
        <p:grpSpPr>
          <a:xfrm>
            <a:off x="4762942" y="1979587"/>
            <a:ext cx="1816573" cy="420784"/>
            <a:chOff x="570850" y="1436262"/>
            <a:chExt cx="1341770" cy="4408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B26B5D2-A8E1-B40A-5508-ABA5A00BADBE}"/>
                </a:ext>
              </a:extLst>
            </p:cNvPr>
            <p:cNvSpPr/>
            <p:nvPr/>
          </p:nvSpPr>
          <p:spPr>
            <a:xfrm>
              <a:off x="570850" y="143626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43773A-E57A-59F5-A7F1-21C17BE2D14B}"/>
                </a:ext>
              </a:extLst>
            </p:cNvPr>
            <p:cNvSpPr txBox="1"/>
            <p:nvPr/>
          </p:nvSpPr>
          <p:spPr>
            <a:xfrm>
              <a:off x="689960" y="1480955"/>
              <a:ext cx="1119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최적 모델 선정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188614C-9AE1-F3C8-5CA6-6FA3A5B8FAD1}"/>
              </a:ext>
            </a:extLst>
          </p:cNvPr>
          <p:cNvSpPr txBox="1"/>
          <p:nvPr/>
        </p:nvSpPr>
        <p:spPr>
          <a:xfrm>
            <a:off x="4887338" y="2711526"/>
            <a:ext cx="2977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최종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p, q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후보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 p = 0~5, q = 0~2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최종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p, d, q: (4, 1,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최종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D,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Q,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s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(2,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0,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1,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52)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C5F31C-F02F-FA1D-C21D-21C6BB3A2635}"/>
              </a:ext>
            </a:extLst>
          </p:cNvPr>
          <p:cNvGrpSpPr/>
          <p:nvPr/>
        </p:nvGrpSpPr>
        <p:grpSpPr>
          <a:xfrm>
            <a:off x="4773688" y="4187056"/>
            <a:ext cx="1816573" cy="413364"/>
            <a:chOff x="570850" y="1436242"/>
            <a:chExt cx="1341770" cy="44081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6DD42F8-3433-6D28-A472-5484B753A7C3}"/>
                </a:ext>
              </a:extLst>
            </p:cNvPr>
            <p:cNvSpPr/>
            <p:nvPr/>
          </p:nvSpPr>
          <p:spPr>
            <a:xfrm>
              <a:off x="570850" y="1436242"/>
              <a:ext cx="1341770" cy="440814"/>
            </a:xfrm>
            <a:prstGeom prst="roundRect">
              <a:avLst>
                <a:gd name="adj" fmla="val 3227"/>
              </a:avLst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5427E5-E87E-6A18-5793-9E376A561187}"/>
                </a:ext>
              </a:extLst>
            </p:cNvPr>
            <p:cNvSpPr txBox="1"/>
            <p:nvPr/>
          </p:nvSpPr>
          <p:spPr>
            <a:xfrm>
              <a:off x="614410" y="1471983"/>
              <a:ext cx="127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/>
                  </a:solidFill>
                  <a:latin typeface="프리젠테이션 5 Medium" pitchFamily="2" charset="-127"/>
                  <a:ea typeface="프리젠테이션 5 Medium" pitchFamily="2" charset="-127"/>
                  <a:cs typeface="Arial" panose="020B0604020202020204" pitchFamily="34" charset="0"/>
                </a:rPr>
                <a:t>결과 해석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90C178-E483-5DB1-D328-B627A271D888}"/>
              </a:ext>
            </a:extLst>
          </p:cNvPr>
          <p:cNvSpPr txBox="1"/>
          <p:nvPr/>
        </p:nvSpPr>
        <p:spPr>
          <a:xfrm>
            <a:off x="8115667" y="2537090"/>
            <a:ext cx="2765135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p: 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</a:rPr>
              <a:t>자기회귀 차수</a:t>
            </a:r>
            <a:endParaRPr lang="en-US" altLang="ko-KR" sz="14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이전 시점의 값을 얼마나 반영하는지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  <a:p>
            <a:pPr>
              <a:lnSpc>
                <a:spcPts val="148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d: 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</a:rPr>
              <a:t>차분 횟수</a:t>
            </a:r>
            <a:endParaRPr lang="en-US" altLang="ko-KR" sz="14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비정상 시계열을 정상화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  <a:p>
            <a:pPr>
              <a:lnSpc>
                <a:spcPts val="148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q: 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</a:rPr>
              <a:t>이동평균 차수</a:t>
            </a:r>
            <a:endParaRPr lang="en-US" altLang="ko-KR" sz="14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과거 예측 오차를 얼마나 반영하는지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  <a:p>
            <a:pPr>
              <a:lnSpc>
                <a:spcPts val="148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</a:rPr>
              <a:t>주기</a:t>
            </a:r>
            <a:endParaRPr lang="en-US" altLang="ko-KR" sz="14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148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계절성이 반복되는 간격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BDB816E-D7C2-D909-AEE6-F2769DC2D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64513"/>
              </p:ext>
            </p:extLst>
          </p:nvPr>
        </p:nvGraphicFramePr>
        <p:xfrm>
          <a:off x="4777307" y="4841600"/>
          <a:ext cx="4410134" cy="9144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61549">
                  <a:extLst>
                    <a:ext uri="{9D8B030D-6E8A-4147-A177-3AD203B41FA5}">
                      <a16:colId xmlns:a16="http://schemas.microsoft.com/office/drawing/2014/main" val="2388448195"/>
                    </a:ext>
                  </a:extLst>
                </a:gridCol>
                <a:gridCol w="1533589">
                  <a:extLst>
                    <a:ext uri="{9D8B030D-6E8A-4147-A177-3AD203B41FA5}">
                      <a16:colId xmlns:a16="http://schemas.microsoft.com/office/drawing/2014/main" val="2693991385"/>
                    </a:ext>
                  </a:extLst>
                </a:gridCol>
                <a:gridCol w="907498">
                  <a:extLst>
                    <a:ext uri="{9D8B030D-6E8A-4147-A177-3AD203B41FA5}">
                      <a16:colId xmlns:a16="http://schemas.microsoft.com/office/drawing/2014/main" val="616186405"/>
                    </a:ext>
                  </a:extLst>
                </a:gridCol>
                <a:gridCol w="907498">
                  <a:extLst>
                    <a:ext uri="{9D8B030D-6E8A-4147-A177-3AD203B41FA5}">
                      <a16:colId xmlns:a16="http://schemas.microsoft.com/office/drawing/2014/main" val="3141949485"/>
                    </a:ext>
                  </a:extLst>
                </a:gridCol>
              </a:tblGrid>
              <a:tr h="3941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프리젠테이션 3 Light" pitchFamily="2" charset="-127"/>
                          <a:ea typeface="프리젠테이션 3 Light" pitchFamily="2" charset="-127"/>
                        </a:rPr>
                        <a:t>연도 설정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프리젠테이션 3 Light" pitchFamily="2" charset="-127"/>
                        <a:ea typeface="프리젠테이션 3 Light" pitchFamily="2" charset="-127"/>
                      </a:endParaRPr>
                    </a:p>
                  </a:txBody>
                  <a:tcPr marL="100584" marR="10058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최적 모델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프리젠테이션 3 Light" pitchFamily="2" charset="-127"/>
                        <a:ea typeface="프리젠테이션 3 Light" pitchFamily="2" charset="-127"/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(p, d, q)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X (P, D, Q, s)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프리젠테이션 3 Light" pitchFamily="2" charset="-127"/>
                        <a:ea typeface="프리젠테이션 3 Light" pitchFamily="2" charset="-127"/>
                      </a:endParaRPr>
                    </a:p>
                  </a:txBody>
                  <a:tcPr marL="100584" marR="10058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AIC</a:t>
                      </a:r>
                    </a:p>
                  </a:txBody>
                  <a:tcPr marL="100584" marR="10058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BIC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프리젠테이션 3 Light" pitchFamily="2" charset="-127"/>
                        <a:ea typeface="프리젠테이션 3 Light" pitchFamily="2" charset="-127"/>
                      </a:endParaRPr>
                    </a:p>
                  </a:txBody>
                  <a:tcPr marL="100584" marR="10058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17972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프리젠테이션 3 Light" pitchFamily="2" charset="-127"/>
                          <a:ea typeface="프리젠테이션 3 Light" pitchFamily="2" charset="-127"/>
                        </a:rPr>
                        <a:t>‘07.12.15 ~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프리젠테이션 3 Light" pitchFamily="2" charset="-127"/>
                          <a:ea typeface="프리젠테이션 3 Light" pitchFamily="2" charset="-127"/>
                        </a:rPr>
                        <a:t>‘25.05.31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F7272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(4, 1, 1) X (2, 0, 1, 52)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42724.84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프리젠테이션 3 Light" pitchFamily="2" charset="-127"/>
                          <a:ea typeface="프리젠테이션 3 Light" pitchFamily="2" charset="-127"/>
                        </a:rPr>
                        <a:t>42768.38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  <a:latin typeface="프리젠테이션 3 Light" pitchFamily="2" charset="-127"/>
                        <a:ea typeface="프리젠테이션 3 Light" pitchFamily="2" charset="-127"/>
                      </a:endParaRPr>
                    </a:p>
                  </a:txBody>
                  <a:tcPr marL="100584" marR="100584" anchor="ctr"/>
                </a:tc>
                <a:extLst>
                  <a:ext uri="{0D108BD9-81ED-4DB2-BD59-A6C34878D82A}">
                    <a16:rowId xmlns:a16="http://schemas.microsoft.com/office/drawing/2014/main" val="277340719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3C3F3C9-E0DA-85EA-5769-1D24CC43E54C}"/>
              </a:ext>
            </a:extLst>
          </p:cNvPr>
          <p:cNvSpPr txBox="1"/>
          <p:nvPr/>
        </p:nvSpPr>
        <p:spPr>
          <a:xfrm>
            <a:off x="9225298" y="5247387"/>
            <a:ext cx="302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RMSE :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40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백만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원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R_squared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0.9714</a:t>
            </a:r>
            <a:endParaRPr lang="ko-KR" altLang="en-US" sz="14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BE6D2F-7078-A2E9-6C74-41D16053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8" y="1563718"/>
            <a:ext cx="3799252" cy="4404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076DE5-2A49-7D1C-F276-5FC10F55F7D1}"/>
                  </a:ext>
                </a:extLst>
              </p:cNvPr>
              <p:cNvSpPr txBox="1"/>
              <p:nvPr/>
            </p:nvSpPr>
            <p:spPr>
              <a:xfrm>
                <a:off x="6769056" y="2045334"/>
                <a:ext cx="2901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+mj-lt"/>
                        </a:rPr>
                        <m:t>𝑆𝐴𝑅𝐼𝑀𝐴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4,</m:t>
                          </m:r>
                          <m:r>
                            <a:rPr kumimoji="1" lang="ko-KR" altLang="en-US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1,</m:t>
                          </m:r>
                          <m:r>
                            <a:rPr kumimoji="1" lang="ko-KR" altLang="en-US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×(2,</m:t>
                      </m:r>
                      <m:r>
                        <a:rPr kumimoji="1" lang="ko-KR" altLang="en-US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kumimoji="1" lang="ko-KR" altLang="en-US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kumimoji="1" lang="ko-KR" altLang="en-US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52)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076DE5-2A49-7D1C-F276-5FC10F55F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56" y="2045334"/>
                <a:ext cx="2901307" cy="276999"/>
              </a:xfrm>
              <a:prstGeom prst="rect">
                <a:avLst/>
              </a:prstGeom>
              <a:blipFill>
                <a:blip r:embed="rId4"/>
                <a:stretch>
                  <a:fillRect l="-1304" t="-4545" r="-2609" b="-363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8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5D5BE-82CA-49E5-7A61-0CDF4FDF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615F3C1-E7AB-9CA9-7628-FBF7B10D392E}"/>
              </a:ext>
            </a:extLst>
          </p:cNvPr>
          <p:cNvSpPr txBox="1"/>
          <p:nvPr/>
        </p:nvSpPr>
        <p:spPr>
          <a:xfrm>
            <a:off x="1174750" y="822223"/>
            <a:ext cx="23368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총 판매금액 예측 모델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9000CB-15FC-E9EB-61F3-666A7FFC4E81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A492A-865E-8010-F399-A57A1631C69E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310E51BD-3A7A-3AD3-35EB-B802923DA2A6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E3CD6153-AB2D-8543-C5DE-54D770BFDBE0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13B38C-36A6-1A4E-6E6E-D8059532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DA72AB7-E156-DD9C-7C28-55E96677DFF8}"/>
              </a:ext>
            </a:extLst>
          </p:cNvPr>
          <p:cNvSpPr/>
          <p:nvPr/>
        </p:nvSpPr>
        <p:spPr>
          <a:xfrm flipH="1">
            <a:off x="3034765" y="3419289"/>
            <a:ext cx="1493822" cy="706171"/>
          </a:xfrm>
          <a:custGeom>
            <a:avLst/>
            <a:gdLst>
              <a:gd name="connsiteX0" fmla="*/ 0 w 1493822"/>
              <a:gd name="connsiteY0" fmla="*/ 706171 h 706171"/>
              <a:gd name="connsiteX1" fmla="*/ 588475 w 1493822"/>
              <a:gd name="connsiteY1" fmla="*/ 0 h 706171"/>
              <a:gd name="connsiteX2" fmla="*/ 1493822 w 1493822"/>
              <a:gd name="connsiteY2" fmla="*/ 0 h 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822" h="706171">
                <a:moveTo>
                  <a:pt x="0" y="706171"/>
                </a:moveTo>
                <a:lnTo>
                  <a:pt x="588475" y="0"/>
                </a:lnTo>
                <a:lnTo>
                  <a:pt x="1493822" y="0"/>
                </a:lnTo>
              </a:path>
            </a:pathLst>
          </a:custGeom>
          <a:noFill/>
          <a:ln>
            <a:solidFill>
              <a:schemeClr val="accent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1A238-728A-57BA-6ED5-978A89378BD6}"/>
              </a:ext>
            </a:extLst>
          </p:cNvPr>
          <p:cNvSpPr txBox="1"/>
          <p:nvPr/>
        </p:nvSpPr>
        <p:spPr>
          <a:xfrm>
            <a:off x="334887" y="2624331"/>
            <a:ext cx="2650406" cy="679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당첨금액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많을수록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algn="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증가한다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94E8B-6EE5-A742-1773-BAFE22592488}"/>
              </a:ext>
            </a:extLst>
          </p:cNvPr>
          <p:cNvSpPr txBox="1"/>
          <p:nvPr/>
        </p:nvSpPr>
        <p:spPr>
          <a:xfrm>
            <a:off x="563004" y="3313924"/>
            <a:ext cx="2397605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행</a:t>
            </a: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동경제학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–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희망적 편향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: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소비자는 복권의 실질 </a:t>
            </a:r>
            <a:r>
              <a:rPr lang="ko-KR" altLang="en-US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기대값보다</a:t>
            </a:r>
            <a:endParaRPr lang="ko-KR" altLang="en-US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받을 수 있는 보상을 기준으로 판단함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C4E2B998-6FF4-0509-BBC5-69C6EA5D5622}"/>
              </a:ext>
            </a:extLst>
          </p:cNvPr>
          <p:cNvSpPr/>
          <p:nvPr/>
        </p:nvSpPr>
        <p:spPr>
          <a:xfrm flipH="1">
            <a:off x="3385711" y="5170470"/>
            <a:ext cx="1493822" cy="706171"/>
          </a:xfrm>
          <a:custGeom>
            <a:avLst/>
            <a:gdLst>
              <a:gd name="connsiteX0" fmla="*/ 0 w 1493822"/>
              <a:gd name="connsiteY0" fmla="*/ 706171 h 706171"/>
              <a:gd name="connsiteX1" fmla="*/ 588475 w 1493822"/>
              <a:gd name="connsiteY1" fmla="*/ 0 h 706171"/>
              <a:gd name="connsiteX2" fmla="*/ 1493822 w 1493822"/>
              <a:gd name="connsiteY2" fmla="*/ 0 h 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822" h="706171">
                <a:moveTo>
                  <a:pt x="0" y="706171"/>
                </a:moveTo>
                <a:lnTo>
                  <a:pt x="588475" y="0"/>
                </a:lnTo>
                <a:lnTo>
                  <a:pt x="1493822" y="0"/>
                </a:lnTo>
              </a:path>
            </a:pathLst>
          </a:custGeom>
          <a:noFill/>
          <a:ln>
            <a:solidFill>
              <a:schemeClr val="accent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BC8B7-7283-E3B6-D0B4-AD2E893B5DD0}"/>
              </a:ext>
            </a:extLst>
          </p:cNvPr>
          <p:cNvSpPr txBox="1"/>
          <p:nvPr/>
        </p:nvSpPr>
        <p:spPr>
          <a:xfrm>
            <a:off x="647383" y="4527765"/>
            <a:ext cx="2650406" cy="679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소비자심리지수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낮을수록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algn="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증가한다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3316-0B8F-9053-780E-DBBF8D1C75F6}"/>
              </a:ext>
            </a:extLst>
          </p:cNvPr>
          <p:cNvSpPr txBox="1"/>
          <p:nvPr/>
        </p:nvSpPr>
        <p:spPr>
          <a:xfrm>
            <a:off x="52251" y="5192466"/>
            <a:ext cx="3271197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행동경제학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절박감 기반의 위험 감수성 증가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: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소비자는 절망적 상황에서 더 높은 위험을 감수하며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도피적 소비의 경향이 존재함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8F6B322C-632A-F00E-5140-CD0ACBF9D9A3}"/>
              </a:ext>
            </a:extLst>
          </p:cNvPr>
          <p:cNvSpPr/>
          <p:nvPr/>
        </p:nvSpPr>
        <p:spPr>
          <a:xfrm>
            <a:off x="7280482" y="5166918"/>
            <a:ext cx="1493822" cy="706171"/>
          </a:xfrm>
          <a:custGeom>
            <a:avLst/>
            <a:gdLst>
              <a:gd name="connsiteX0" fmla="*/ 0 w 1493822"/>
              <a:gd name="connsiteY0" fmla="*/ 706171 h 706171"/>
              <a:gd name="connsiteX1" fmla="*/ 588475 w 1493822"/>
              <a:gd name="connsiteY1" fmla="*/ 0 h 706171"/>
              <a:gd name="connsiteX2" fmla="*/ 1493822 w 1493822"/>
              <a:gd name="connsiteY2" fmla="*/ 0 h 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822" h="706171">
                <a:moveTo>
                  <a:pt x="0" y="706171"/>
                </a:moveTo>
                <a:lnTo>
                  <a:pt x="588475" y="0"/>
                </a:lnTo>
                <a:lnTo>
                  <a:pt x="1493822" y="0"/>
                </a:lnTo>
              </a:path>
            </a:pathLst>
          </a:custGeom>
          <a:noFill/>
          <a:ln>
            <a:solidFill>
              <a:schemeClr val="accent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4464AD4-5C5D-CAB1-9895-780B48400053}"/>
              </a:ext>
            </a:extLst>
          </p:cNvPr>
          <p:cNvSpPr/>
          <p:nvPr/>
        </p:nvSpPr>
        <p:spPr>
          <a:xfrm>
            <a:off x="7668285" y="3419289"/>
            <a:ext cx="1493822" cy="706171"/>
          </a:xfrm>
          <a:custGeom>
            <a:avLst/>
            <a:gdLst>
              <a:gd name="connsiteX0" fmla="*/ 0 w 1493822"/>
              <a:gd name="connsiteY0" fmla="*/ 706171 h 706171"/>
              <a:gd name="connsiteX1" fmla="*/ 588475 w 1493822"/>
              <a:gd name="connsiteY1" fmla="*/ 0 h 706171"/>
              <a:gd name="connsiteX2" fmla="*/ 1493822 w 1493822"/>
              <a:gd name="connsiteY2" fmla="*/ 0 h 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822" h="706171">
                <a:moveTo>
                  <a:pt x="0" y="706171"/>
                </a:moveTo>
                <a:lnTo>
                  <a:pt x="588475" y="0"/>
                </a:lnTo>
                <a:lnTo>
                  <a:pt x="1493822" y="0"/>
                </a:lnTo>
              </a:path>
            </a:pathLst>
          </a:custGeom>
          <a:noFill/>
          <a:ln>
            <a:solidFill>
              <a:schemeClr val="accent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B64970F-2133-2FD2-3D7F-537E67FD0D07}"/>
              </a:ext>
            </a:extLst>
          </p:cNvPr>
          <p:cNvSpPr/>
          <p:nvPr/>
        </p:nvSpPr>
        <p:spPr>
          <a:xfrm>
            <a:off x="4276608" y="3911468"/>
            <a:ext cx="887240" cy="887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B7D5403-B836-8074-8169-69845E9A4112}"/>
              </a:ext>
            </a:extLst>
          </p:cNvPr>
          <p:cNvSpPr/>
          <p:nvPr/>
        </p:nvSpPr>
        <p:spPr>
          <a:xfrm>
            <a:off x="7028861" y="3911468"/>
            <a:ext cx="887240" cy="887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3DBA8BE-4DBF-57D6-66D0-8DF32AFB7AC8}"/>
              </a:ext>
            </a:extLst>
          </p:cNvPr>
          <p:cNvSpPr/>
          <p:nvPr/>
        </p:nvSpPr>
        <p:spPr>
          <a:xfrm>
            <a:off x="4720228" y="5511722"/>
            <a:ext cx="887240" cy="887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17B559-D913-DEB0-CE90-A983B338E9FA}"/>
              </a:ext>
            </a:extLst>
          </p:cNvPr>
          <p:cNvSpPr/>
          <p:nvPr/>
        </p:nvSpPr>
        <p:spPr>
          <a:xfrm>
            <a:off x="6585241" y="5511722"/>
            <a:ext cx="887240" cy="887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DB097EB-2877-8133-80EC-FD0245D945DE}"/>
              </a:ext>
            </a:extLst>
          </p:cNvPr>
          <p:cNvSpPr/>
          <p:nvPr/>
        </p:nvSpPr>
        <p:spPr>
          <a:xfrm>
            <a:off x="5652734" y="2890529"/>
            <a:ext cx="887240" cy="887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BEEDFFE-308E-F029-68E8-4DE1ADD0CBE4}"/>
              </a:ext>
            </a:extLst>
          </p:cNvPr>
          <p:cNvSpPr/>
          <p:nvPr/>
        </p:nvSpPr>
        <p:spPr>
          <a:xfrm>
            <a:off x="4591971" y="3184843"/>
            <a:ext cx="3031401" cy="3031401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6CD56C-1E7A-AFA9-932F-F81ADF4B8D9F}"/>
              </a:ext>
            </a:extLst>
          </p:cNvPr>
          <p:cNvSpPr txBox="1"/>
          <p:nvPr/>
        </p:nvSpPr>
        <p:spPr>
          <a:xfrm>
            <a:off x="5445826" y="4479702"/>
            <a:ext cx="13195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SARIMAX</a:t>
            </a:r>
          </a:p>
        </p:txBody>
      </p:sp>
      <p:grpSp>
        <p:nvGrpSpPr>
          <p:cNvPr id="37" name="그래픽 72">
            <a:extLst>
              <a:ext uri="{FF2B5EF4-FFF2-40B4-BE49-F238E27FC236}">
                <a16:creationId xmlns:a16="http://schemas.microsoft.com/office/drawing/2014/main" id="{27F9D8E8-6E6C-C16A-19A5-0E7199791C29}"/>
              </a:ext>
            </a:extLst>
          </p:cNvPr>
          <p:cNvGrpSpPr/>
          <p:nvPr/>
        </p:nvGrpSpPr>
        <p:grpSpPr>
          <a:xfrm>
            <a:off x="5906627" y="3147553"/>
            <a:ext cx="379454" cy="373193"/>
            <a:chOff x="5318018" y="2224836"/>
            <a:chExt cx="379454" cy="373193"/>
          </a:xfrm>
          <a:solidFill>
            <a:schemeClr val="accent1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E301AEB-2338-5CB9-B819-9EB72AD5BE01}"/>
                </a:ext>
              </a:extLst>
            </p:cNvPr>
            <p:cNvSpPr/>
            <p:nvPr/>
          </p:nvSpPr>
          <p:spPr>
            <a:xfrm>
              <a:off x="5448836" y="2224836"/>
              <a:ext cx="120396" cy="52617"/>
            </a:xfrm>
            <a:custGeom>
              <a:avLst/>
              <a:gdLst>
                <a:gd name="connsiteX0" fmla="*/ 112683 w 120396"/>
                <a:gd name="connsiteY0" fmla="*/ 52617 h 52617"/>
                <a:gd name="connsiteX1" fmla="*/ 68785 w 120396"/>
                <a:gd name="connsiteY1" fmla="*/ 15247 h 52617"/>
                <a:gd name="connsiteX2" fmla="*/ 49053 w 120396"/>
                <a:gd name="connsiteY2" fmla="*/ 15247 h 52617"/>
                <a:gd name="connsiteX3" fmla="*/ 7711 w 120396"/>
                <a:gd name="connsiteY3" fmla="*/ 50444 h 52617"/>
                <a:gd name="connsiteX4" fmla="*/ 0 w 120396"/>
                <a:gd name="connsiteY4" fmla="*/ 41376 h 52617"/>
                <a:gd name="connsiteX5" fmla="*/ 41343 w 120396"/>
                <a:gd name="connsiteY5" fmla="*/ 6184 h 52617"/>
                <a:gd name="connsiteX6" fmla="*/ 76501 w 120396"/>
                <a:gd name="connsiteY6" fmla="*/ 6184 h 52617"/>
                <a:gd name="connsiteX7" fmla="*/ 120397 w 120396"/>
                <a:gd name="connsiteY7" fmla="*/ 43555 h 52617"/>
                <a:gd name="connsiteX8" fmla="*/ 112683 w 120396"/>
                <a:gd name="connsiteY8" fmla="*/ 52617 h 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96" h="52617">
                  <a:moveTo>
                    <a:pt x="112683" y="52617"/>
                  </a:moveTo>
                  <a:lnTo>
                    <a:pt x="68785" y="15247"/>
                  </a:lnTo>
                  <a:cubicBezTo>
                    <a:pt x="63440" y="10699"/>
                    <a:pt x="54404" y="10702"/>
                    <a:pt x="49053" y="15247"/>
                  </a:cubicBezTo>
                  <a:lnTo>
                    <a:pt x="7711" y="50444"/>
                  </a:lnTo>
                  <a:lnTo>
                    <a:pt x="0" y="41376"/>
                  </a:lnTo>
                  <a:lnTo>
                    <a:pt x="41343" y="6184"/>
                  </a:lnTo>
                  <a:cubicBezTo>
                    <a:pt x="51037" y="-2063"/>
                    <a:pt x="66808" y="-2060"/>
                    <a:pt x="76501" y="6184"/>
                  </a:cubicBezTo>
                  <a:lnTo>
                    <a:pt x="120397" y="43555"/>
                  </a:lnTo>
                  <a:lnTo>
                    <a:pt x="112683" y="52617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1F28F7D-A5AB-12E8-07C5-176DABEA627B}"/>
                </a:ext>
              </a:extLst>
            </p:cNvPr>
            <p:cNvSpPr/>
            <p:nvPr/>
          </p:nvSpPr>
          <p:spPr>
            <a:xfrm>
              <a:off x="5318018" y="2343006"/>
              <a:ext cx="379454" cy="255022"/>
            </a:xfrm>
            <a:custGeom>
              <a:avLst/>
              <a:gdLst>
                <a:gd name="connsiteX0" fmla="*/ 373467 w 379454"/>
                <a:gd name="connsiteY0" fmla="*/ 255023 h 255022"/>
                <a:gd name="connsiteX1" fmla="*/ 5975 w 379454"/>
                <a:gd name="connsiteY1" fmla="*/ 255023 h 255022"/>
                <a:gd name="connsiteX2" fmla="*/ 25 w 379454"/>
                <a:gd name="connsiteY2" fmla="*/ 249073 h 255022"/>
                <a:gd name="connsiteX3" fmla="*/ 25 w 379454"/>
                <a:gd name="connsiteY3" fmla="*/ 37862 h 255022"/>
                <a:gd name="connsiteX4" fmla="*/ 915 w 379454"/>
                <a:gd name="connsiteY4" fmla="*/ 34154 h 255022"/>
                <a:gd name="connsiteX5" fmla="*/ 2767 w 379454"/>
                <a:gd name="connsiteY5" fmla="*/ 32227 h 255022"/>
                <a:gd name="connsiteX6" fmla="*/ 40034 w 379454"/>
                <a:gd name="connsiteY6" fmla="*/ 507 h 255022"/>
                <a:gd name="connsiteX7" fmla="*/ 47748 w 379454"/>
                <a:gd name="connsiteY7" fmla="*/ 9569 h 255022"/>
                <a:gd name="connsiteX8" fmla="*/ 11925 w 379454"/>
                <a:gd name="connsiteY8" fmla="*/ 40056 h 255022"/>
                <a:gd name="connsiteX9" fmla="*/ 11925 w 379454"/>
                <a:gd name="connsiteY9" fmla="*/ 243123 h 255022"/>
                <a:gd name="connsiteX10" fmla="*/ 367518 w 379454"/>
                <a:gd name="connsiteY10" fmla="*/ 243123 h 255022"/>
                <a:gd name="connsiteX11" fmla="*/ 367518 w 379454"/>
                <a:gd name="connsiteY11" fmla="*/ 40026 h 255022"/>
                <a:gd name="connsiteX12" fmla="*/ 331146 w 379454"/>
                <a:gd name="connsiteY12" fmla="*/ 9062 h 255022"/>
                <a:gd name="connsiteX13" fmla="*/ 338866 w 379454"/>
                <a:gd name="connsiteY13" fmla="*/ 0 h 255022"/>
                <a:gd name="connsiteX14" fmla="*/ 376903 w 379454"/>
                <a:gd name="connsiteY14" fmla="*/ 32387 h 255022"/>
                <a:gd name="connsiteX15" fmla="*/ 379132 w 379454"/>
                <a:gd name="connsiteY15" fmla="*/ 35408 h 255022"/>
                <a:gd name="connsiteX16" fmla="*/ 379420 w 379454"/>
                <a:gd name="connsiteY16" fmla="*/ 37993 h 255022"/>
                <a:gd name="connsiteX17" fmla="*/ 379420 w 379454"/>
                <a:gd name="connsiteY17" fmla="*/ 249082 h 255022"/>
                <a:gd name="connsiteX18" fmla="*/ 373467 w 379454"/>
                <a:gd name="connsiteY18" fmla="*/ 255023 h 2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9454" h="255022">
                  <a:moveTo>
                    <a:pt x="373467" y="255023"/>
                  </a:moveTo>
                  <a:lnTo>
                    <a:pt x="5975" y="255023"/>
                  </a:lnTo>
                  <a:cubicBezTo>
                    <a:pt x="2687" y="255023"/>
                    <a:pt x="25" y="252361"/>
                    <a:pt x="25" y="249073"/>
                  </a:cubicBezTo>
                  <a:lnTo>
                    <a:pt x="25" y="37862"/>
                  </a:lnTo>
                  <a:cubicBezTo>
                    <a:pt x="-96" y="36552"/>
                    <a:pt x="224" y="35248"/>
                    <a:pt x="915" y="34154"/>
                  </a:cubicBezTo>
                  <a:cubicBezTo>
                    <a:pt x="1383" y="33383"/>
                    <a:pt x="2017" y="32722"/>
                    <a:pt x="2767" y="32227"/>
                  </a:cubicBezTo>
                  <a:lnTo>
                    <a:pt x="40034" y="507"/>
                  </a:lnTo>
                  <a:lnTo>
                    <a:pt x="47748" y="9569"/>
                  </a:lnTo>
                  <a:lnTo>
                    <a:pt x="11925" y="40056"/>
                  </a:lnTo>
                  <a:lnTo>
                    <a:pt x="11925" y="243123"/>
                  </a:lnTo>
                  <a:lnTo>
                    <a:pt x="367518" y="243123"/>
                  </a:lnTo>
                  <a:lnTo>
                    <a:pt x="367518" y="40026"/>
                  </a:lnTo>
                  <a:lnTo>
                    <a:pt x="331146" y="9062"/>
                  </a:lnTo>
                  <a:lnTo>
                    <a:pt x="338866" y="0"/>
                  </a:lnTo>
                  <a:lnTo>
                    <a:pt x="376903" y="32387"/>
                  </a:lnTo>
                  <a:cubicBezTo>
                    <a:pt x="377938" y="33128"/>
                    <a:pt x="378732" y="34181"/>
                    <a:pt x="379132" y="35408"/>
                  </a:cubicBezTo>
                  <a:cubicBezTo>
                    <a:pt x="379414" y="36232"/>
                    <a:pt x="379515" y="37115"/>
                    <a:pt x="379420" y="37993"/>
                  </a:cubicBezTo>
                  <a:lnTo>
                    <a:pt x="379420" y="249082"/>
                  </a:lnTo>
                  <a:cubicBezTo>
                    <a:pt x="379417" y="252361"/>
                    <a:pt x="376755" y="255023"/>
                    <a:pt x="373467" y="25502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219534D-7974-869A-FF39-7E8CA5AD7FB7}"/>
                </a:ext>
              </a:extLst>
            </p:cNvPr>
            <p:cNvSpPr/>
            <p:nvPr/>
          </p:nvSpPr>
          <p:spPr>
            <a:xfrm>
              <a:off x="5355917" y="2266935"/>
              <a:ext cx="301849" cy="124668"/>
            </a:xfrm>
            <a:custGeom>
              <a:avLst/>
              <a:gdLst>
                <a:gd name="connsiteX0" fmla="*/ 301850 w 301849"/>
                <a:gd name="connsiteY0" fmla="*/ 124668 h 124668"/>
                <a:gd name="connsiteX1" fmla="*/ 289950 w 301849"/>
                <a:gd name="connsiteY1" fmla="*/ 124668 h 124668"/>
                <a:gd name="connsiteX2" fmla="*/ 289950 w 301849"/>
                <a:gd name="connsiteY2" fmla="*/ 11902 h 124668"/>
                <a:gd name="connsiteX3" fmla="*/ 11899 w 301849"/>
                <a:gd name="connsiteY3" fmla="*/ 11902 h 124668"/>
                <a:gd name="connsiteX4" fmla="*/ 11899 w 301849"/>
                <a:gd name="connsiteY4" fmla="*/ 124668 h 124668"/>
                <a:gd name="connsiteX5" fmla="*/ 0 w 301849"/>
                <a:gd name="connsiteY5" fmla="*/ 124668 h 124668"/>
                <a:gd name="connsiteX6" fmla="*/ 0 w 301849"/>
                <a:gd name="connsiteY6" fmla="*/ 0 h 124668"/>
                <a:gd name="connsiteX7" fmla="*/ 301850 w 301849"/>
                <a:gd name="connsiteY7" fmla="*/ 0 h 12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849" h="124668">
                  <a:moveTo>
                    <a:pt x="301850" y="124668"/>
                  </a:moveTo>
                  <a:lnTo>
                    <a:pt x="289950" y="124668"/>
                  </a:lnTo>
                  <a:lnTo>
                    <a:pt x="289950" y="11902"/>
                  </a:lnTo>
                  <a:lnTo>
                    <a:pt x="11899" y="11902"/>
                  </a:lnTo>
                  <a:lnTo>
                    <a:pt x="11899" y="124668"/>
                  </a:lnTo>
                  <a:lnTo>
                    <a:pt x="0" y="124668"/>
                  </a:lnTo>
                  <a:lnTo>
                    <a:pt x="0" y="0"/>
                  </a:lnTo>
                  <a:lnTo>
                    <a:pt x="30185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016EA6E-6B75-7FE5-16F2-0C0E68B49AA5}"/>
                </a:ext>
              </a:extLst>
            </p:cNvPr>
            <p:cNvSpPr/>
            <p:nvPr/>
          </p:nvSpPr>
          <p:spPr>
            <a:xfrm>
              <a:off x="5387059" y="2379932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145A847-2116-065B-5CB1-4ED1C74E7249}"/>
                </a:ext>
              </a:extLst>
            </p:cNvPr>
            <p:cNvSpPr/>
            <p:nvPr/>
          </p:nvSpPr>
          <p:spPr>
            <a:xfrm>
              <a:off x="5387059" y="2418381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B6C9023-215D-68B4-221D-BDB37EA5D9C7}"/>
                </a:ext>
              </a:extLst>
            </p:cNvPr>
            <p:cNvSpPr/>
            <p:nvPr/>
          </p:nvSpPr>
          <p:spPr>
            <a:xfrm>
              <a:off x="5419022" y="2456831"/>
              <a:ext cx="123266" cy="11902"/>
            </a:xfrm>
            <a:custGeom>
              <a:avLst/>
              <a:gdLst>
                <a:gd name="connsiteX0" fmla="*/ 0 w 123266"/>
                <a:gd name="connsiteY0" fmla="*/ 0 h 11902"/>
                <a:gd name="connsiteX1" fmla="*/ 123266 w 123266"/>
                <a:gd name="connsiteY1" fmla="*/ 0 h 11902"/>
                <a:gd name="connsiteX2" fmla="*/ 123266 w 123266"/>
                <a:gd name="connsiteY2" fmla="*/ 11902 h 11902"/>
                <a:gd name="connsiteX3" fmla="*/ 0 w 123266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6" h="11902">
                  <a:moveTo>
                    <a:pt x="0" y="0"/>
                  </a:moveTo>
                  <a:lnTo>
                    <a:pt x="123266" y="0"/>
                  </a:lnTo>
                  <a:lnTo>
                    <a:pt x="123266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961A74C-B668-74EA-F9E1-E5C55D7B9CD4}"/>
                </a:ext>
              </a:extLst>
            </p:cNvPr>
            <p:cNvSpPr/>
            <p:nvPr/>
          </p:nvSpPr>
          <p:spPr>
            <a:xfrm>
              <a:off x="5562978" y="2379932"/>
              <a:ext cx="61181" cy="11902"/>
            </a:xfrm>
            <a:custGeom>
              <a:avLst/>
              <a:gdLst>
                <a:gd name="connsiteX0" fmla="*/ 0 w 61181"/>
                <a:gd name="connsiteY0" fmla="*/ 0 h 11902"/>
                <a:gd name="connsiteX1" fmla="*/ 61181 w 61181"/>
                <a:gd name="connsiteY1" fmla="*/ 0 h 11902"/>
                <a:gd name="connsiteX2" fmla="*/ 61181 w 61181"/>
                <a:gd name="connsiteY2" fmla="*/ 11902 h 11902"/>
                <a:gd name="connsiteX3" fmla="*/ 0 w 611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1" h="11902">
                  <a:moveTo>
                    <a:pt x="0" y="0"/>
                  </a:moveTo>
                  <a:lnTo>
                    <a:pt x="61181" y="0"/>
                  </a:lnTo>
                  <a:lnTo>
                    <a:pt x="611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463059B-4C12-593E-BC76-EC089BA00891}"/>
                </a:ext>
              </a:extLst>
            </p:cNvPr>
            <p:cNvSpPr/>
            <p:nvPr/>
          </p:nvSpPr>
          <p:spPr>
            <a:xfrm>
              <a:off x="5562978" y="2418381"/>
              <a:ext cx="40281" cy="11902"/>
            </a:xfrm>
            <a:custGeom>
              <a:avLst/>
              <a:gdLst>
                <a:gd name="connsiteX0" fmla="*/ 0 w 40281"/>
                <a:gd name="connsiteY0" fmla="*/ 0 h 11902"/>
                <a:gd name="connsiteX1" fmla="*/ 40281 w 40281"/>
                <a:gd name="connsiteY1" fmla="*/ 0 h 11902"/>
                <a:gd name="connsiteX2" fmla="*/ 40281 w 40281"/>
                <a:gd name="connsiteY2" fmla="*/ 11902 h 11902"/>
                <a:gd name="connsiteX3" fmla="*/ 0 w 402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81" h="11902">
                  <a:moveTo>
                    <a:pt x="0" y="0"/>
                  </a:moveTo>
                  <a:lnTo>
                    <a:pt x="40281" y="0"/>
                  </a:lnTo>
                  <a:lnTo>
                    <a:pt x="402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4A1A0B8-FFA2-558F-6C18-9562765FFB18}"/>
                </a:ext>
              </a:extLst>
            </p:cNvPr>
            <p:cNvSpPr/>
            <p:nvPr/>
          </p:nvSpPr>
          <p:spPr>
            <a:xfrm>
              <a:off x="5387374" y="2300493"/>
              <a:ext cx="156560" cy="53268"/>
            </a:xfrm>
            <a:custGeom>
              <a:avLst/>
              <a:gdLst>
                <a:gd name="connsiteX0" fmla="*/ 144889 w 156560"/>
                <a:gd name="connsiteY0" fmla="*/ 11668 h 53268"/>
                <a:gd name="connsiteX1" fmla="*/ 144889 w 156560"/>
                <a:gd name="connsiteY1" fmla="*/ 41598 h 53268"/>
                <a:gd name="connsiteX2" fmla="*/ 11668 w 156560"/>
                <a:gd name="connsiteY2" fmla="*/ 41598 h 53268"/>
                <a:gd name="connsiteX3" fmla="*/ 11668 w 156560"/>
                <a:gd name="connsiteY3" fmla="*/ 11668 h 53268"/>
                <a:gd name="connsiteX4" fmla="*/ 144889 w 156560"/>
                <a:gd name="connsiteY4" fmla="*/ 11668 h 53268"/>
                <a:gd name="connsiteX5" fmla="*/ 156557 w 156560"/>
                <a:gd name="connsiteY5" fmla="*/ 0 h 53268"/>
                <a:gd name="connsiteX6" fmla="*/ 0 w 156560"/>
                <a:gd name="connsiteY6" fmla="*/ 0 h 53268"/>
                <a:gd name="connsiteX7" fmla="*/ 0 w 156560"/>
                <a:gd name="connsiteY7" fmla="*/ 53269 h 53268"/>
                <a:gd name="connsiteX8" fmla="*/ 156560 w 156560"/>
                <a:gd name="connsiteY8" fmla="*/ 53269 h 53268"/>
                <a:gd name="connsiteX9" fmla="*/ 156560 w 156560"/>
                <a:gd name="connsiteY9" fmla="*/ 0 h 53268"/>
                <a:gd name="connsiteX10" fmla="*/ 156557 w 156560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560" h="53268">
                  <a:moveTo>
                    <a:pt x="144889" y="11668"/>
                  </a:moveTo>
                  <a:lnTo>
                    <a:pt x="144889" y="41598"/>
                  </a:lnTo>
                  <a:lnTo>
                    <a:pt x="11668" y="41598"/>
                  </a:lnTo>
                  <a:lnTo>
                    <a:pt x="11668" y="11668"/>
                  </a:lnTo>
                  <a:lnTo>
                    <a:pt x="144889" y="11668"/>
                  </a:lnTo>
                  <a:moveTo>
                    <a:pt x="156557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156560" y="53269"/>
                  </a:lnTo>
                  <a:lnTo>
                    <a:pt x="156560" y="0"/>
                  </a:lnTo>
                  <a:lnTo>
                    <a:pt x="156557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BFE05D4-0A9B-C1BF-B637-48187841F900}"/>
                </a:ext>
              </a:extLst>
            </p:cNvPr>
            <p:cNvSpPr/>
            <p:nvPr/>
          </p:nvSpPr>
          <p:spPr>
            <a:xfrm>
              <a:off x="5562978" y="2300493"/>
              <a:ext cx="60869" cy="53268"/>
            </a:xfrm>
            <a:custGeom>
              <a:avLst/>
              <a:gdLst>
                <a:gd name="connsiteX0" fmla="*/ 49207 w 60869"/>
                <a:gd name="connsiteY0" fmla="*/ 11668 h 53268"/>
                <a:gd name="connsiteX1" fmla="*/ 49207 w 60869"/>
                <a:gd name="connsiteY1" fmla="*/ 41598 h 53268"/>
                <a:gd name="connsiteX2" fmla="*/ 11665 w 60869"/>
                <a:gd name="connsiteY2" fmla="*/ 41598 h 53268"/>
                <a:gd name="connsiteX3" fmla="*/ 11665 w 60869"/>
                <a:gd name="connsiteY3" fmla="*/ 11668 h 53268"/>
                <a:gd name="connsiteX4" fmla="*/ 49207 w 60869"/>
                <a:gd name="connsiteY4" fmla="*/ 11668 h 53268"/>
                <a:gd name="connsiteX5" fmla="*/ 60870 w 60869"/>
                <a:gd name="connsiteY5" fmla="*/ 0 h 53268"/>
                <a:gd name="connsiteX6" fmla="*/ 0 w 60869"/>
                <a:gd name="connsiteY6" fmla="*/ 0 h 53268"/>
                <a:gd name="connsiteX7" fmla="*/ 0 w 60869"/>
                <a:gd name="connsiteY7" fmla="*/ 53269 h 53268"/>
                <a:gd name="connsiteX8" fmla="*/ 60870 w 60869"/>
                <a:gd name="connsiteY8" fmla="*/ 53269 h 53268"/>
                <a:gd name="connsiteX9" fmla="*/ 60870 w 60869"/>
                <a:gd name="connsiteY9" fmla="*/ 0 h 53268"/>
                <a:gd name="connsiteX10" fmla="*/ 60870 w 60869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69" h="53268">
                  <a:moveTo>
                    <a:pt x="49207" y="11668"/>
                  </a:moveTo>
                  <a:lnTo>
                    <a:pt x="49207" y="41598"/>
                  </a:lnTo>
                  <a:lnTo>
                    <a:pt x="11665" y="41598"/>
                  </a:lnTo>
                  <a:lnTo>
                    <a:pt x="11665" y="11668"/>
                  </a:lnTo>
                  <a:lnTo>
                    <a:pt x="49207" y="11668"/>
                  </a:lnTo>
                  <a:moveTo>
                    <a:pt x="60870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60870" y="53269"/>
                  </a:lnTo>
                  <a:lnTo>
                    <a:pt x="60870" y="0"/>
                  </a:lnTo>
                  <a:lnTo>
                    <a:pt x="6087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0" name="그래픽 72">
              <a:extLst>
                <a:ext uri="{FF2B5EF4-FFF2-40B4-BE49-F238E27FC236}">
                  <a16:creationId xmlns:a16="http://schemas.microsoft.com/office/drawing/2014/main" id="{3EEB2475-7B4E-B8CB-5E3C-C6289EA6C3E1}"/>
                </a:ext>
              </a:extLst>
            </p:cNvPr>
            <p:cNvGrpSpPr/>
            <p:nvPr/>
          </p:nvGrpSpPr>
          <p:grpSpPr>
            <a:xfrm>
              <a:off x="5319748" y="2383252"/>
              <a:ext cx="376477" cy="213455"/>
              <a:chOff x="5319748" y="2383252"/>
              <a:chExt cx="376477" cy="213455"/>
            </a:xfrm>
            <a:grpFill/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4D2A198E-31C3-2DD6-F5BC-5C6CAE79B445}"/>
                  </a:ext>
                </a:extLst>
              </p:cNvPr>
              <p:cNvSpPr/>
              <p:nvPr/>
            </p:nvSpPr>
            <p:spPr>
              <a:xfrm>
                <a:off x="5319748" y="2383252"/>
                <a:ext cx="376477" cy="113320"/>
              </a:xfrm>
              <a:custGeom>
                <a:avLst/>
                <a:gdLst>
                  <a:gd name="connsiteX0" fmla="*/ 246764 w 376477"/>
                  <a:gd name="connsiteY0" fmla="*/ 113320 h 113320"/>
                  <a:gd name="connsiteX1" fmla="*/ 129234 w 376477"/>
                  <a:gd name="connsiteY1" fmla="*/ 113320 h 113320"/>
                  <a:gd name="connsiteX2" fmla="*/ 125463 w 376477"/>
                  <a:gd name="connsiteY2" fmla="*/ 111975 h 113320"/>
                  <a:gd name="connsiteX3" fmla="*/ 0 w 376477"/>
                  <a:gd name="connsiteY3" fmla="*/ 9214 h 113320"/>
                  <a:gd name="connsiteX4" fmla="*/ 7539 w 376477"/>
                  <a:gd name="connsiteY4" fmla="*/ 6 h 113320"/>
                  <a:gd name="connsiteX5" fmla="*/ 131359 w 376477"/>
                  <a:gd name="connsiteY5" fmla="*/ 101418 h 113320"/>
                  <a:gd name="connsiteX6" fmla="*/ 244644 w 376477"/>
                  <a:gd name="connsiteY6" fmla="*/ 101418 h 113320"/>
                  <a:gd name="connsiteX7" fmla="*/ 368951 w 376477"/>
                  <a:gd name="connsiteY7" fmla="*/ 0 h 113320"/>
                  <a:gd name="connsiteX8" fmla="*/ 376478 w 376477"/>
                  <a:gd name="connsiteY8" fmla="*/ 9223 h 113320"/>
                  <a:gd name="connsiteX9" fmla="*/ 250529 w 376477"/>
                  <a:gd name="connsiteY9" fmla="*/ 111983 h 113320"/>
                  <a:gd name="connsiteX10" fmla="*/ 246764 w 376477"/>
                  <a:gd name="connsiteY10" fmla="*/ 113320 h 11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477" h="113320">
                    <a:moveTo>
                      <a:pt x="246764" y="113320"/>
                    </a:moveTo>
                    <a:lnTo>
                      <a:pt x="129234" y="113320"/>
                    </a:lnTo>
                    <a:cubicBezTo>
                      <a:pt x="127858" y="113320"/>
                      <a:pt x="126527" y="112846"/>
                      <a:pt x="125463" y="111975"/>
                    </a:cubicBezTo>
                    <a:lnTo>
                      <a:pt x="0" y="9214"/>
                    </a:lnTo>
                    <a:lnTo>
                      <a:pt x="7539" y="6"/>
                    </a:lnTo>
                    <a:lnTo>
                      <a:pt x="131359" y="101418"/>
                    </a:lnTo>
                    <a:lnTo>
                      <a:pt x="244644" y="101418"/>
                    </a:lnTo>
                    <a:lnTo>
                      <a:pt x="368951" y="0"/>
                    </a:lnTo>
                    <a:lnTo>
                      <a:pt x="376478" y="9223"/>
                    </a:lnTo>
                    <a:lnTo>
                      <a:pt x="250529" y="111983"/>
                    </a:lnTo>
                    <a:cubicBezTo>
                      <a:pt x="249461" y="112849"/>
                      <a:pt x="248136" y="113320"/>
                      <a:pt x="246764" y="1133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2" name="그래픽 72">
                <a:extLst>
                  <a:ext uri="{FF2B5EF4-FFF2-40B4-BE49-F238E27FC236}">
                    <a16:creationId xmlns:a16="http://schemas.microsoft.com/office/drawing/2014/main" id="{8D2D3533-69BF-774B-AC54-AC7622272799}"/>
                  </a:ext>
                </a:extLst>
              </p:cNvPr>
              <p:cNvGrpSpPr/>
              <p:nvPr/>
            </p:nvGrpSpPr>
            <p:grpSpPr>
              <a:xfrm>
                <a:off x="5331039" y="2485954"/>
                <a:ext cx="356582" cy="110754"/>
                <a:chOff x="5331039" y="2485954"/>
                <a:chExt cx="356582" cy="110754"/>
              </a:xfrm>
              <a:grpFill/>
            </p:grpSpPr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4E3CD700-EB8B-717B-BF83-1DFB1D957DCE}"/>
                    </a:ext>
                  </a:extLst>
                </p:cNvPr>
                <p:cNvSpPr/>
                <p:nvPr/>
              </p:nvSpPr>
              <p:spPr>
                <a:xfrm>
                  <a:off x="5331039" y="2485954"/>
                  <a:ext cx="123156" cy="107803"/>
                </a:xfrm>
                <a:custGeom>
                  <a:avLst/>
                  <a:gdLst>
                    <a:gd name="connsiteX0" fmla="*/ 7711 w 123156"/>
                    <a:gd name="connsiteY0" fmla="*/ 107803 h 107803"/>
                    <a:gd name="connsiteX1" fmla="*/ 0 w 123156"/>
                    <a:gd name="connsiteY1" fmla="*/ 98735 h 107803"/>
                    <a:gd name="connsiteX2" fmla="*/ 40883 w 123156"/>
                    <a:gd name="connsiteY2" fmla="*/ 63962 h 107803"/>
                    <a:gd name="connsiteX3" fmla="*/ 71714 w 123156"/>
                    <a:gd name="connsiteY3" fmla="*/ 37495 h 107803"/>
                    <a:gd name="connsiteX4" fmla="*/ 84844 w 123156"/>
                    <a:gd name="connsiteY4" fmla="*/ 26221 h 107803"/>
                    <a:gd name="connsiteX5" fmla="*/ 115407 w 123156"/>
                    <a:gd name="connsiteY5" fmla="*/ 0 h 107803"/>
                    <a:gd name="connsiteX6" fmla="*/ 123157 w 123156"/>
                    <a:gd name="connsiteY6" fmla="*/ 9030 h 107803"/>
                    <a:gd name="connsiteX7" fmla="*/ 92599 w 123156"/>
                    <a:gd name="connsiteY7" fmla="*/ 35245 h 107803"/>
                    <a:gd name="connsiteX8" fmla="*/ 79460 w 123156"/>
                    <a:gd name="connsiteY8" fmla="*/ 46534 h 107803"/>
                    <a:gd name="connsiteX9" fmla="*/ 48615 w 123156"/>
                    <a:gd name="connsiteY9" fmla="*/ 73009 h 107803"/>
                    <a:gd name="connsiteX10" fmla="*/ 7711 w 123156"/>
                    <a:gd name="connsiteY10" fmla="*/ 107803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156" h="107803">
                      <a:moveTo>
                        <a:pt x="7711" y="107803"/>
                      </a:moveTo>
                      <a:lnTo>
                        <a:pt x="0" y="98735"/>
                      </a:lnTo>
                      <a:lnTo>
                        <a:pt x="40883" y="63962"/>
                      </a:lnTo>
                      <a:lnTo>
                        <a:pt x="71714" y="37495"/>
                      </a:lnTo>
                      <a:cubicBezTo>
                        <a:pt x="75345" y="34388"/>
                        <a:pt x="80091" y="30306"/>
                        <a:pt x="84844" y="26221"/>
                      </a:cubicBezTo>
                      <a:lnTo>
                        <a:pt x="115407" y="0"/>
                      </a:lnTo>
                      <a:lnTo>
                        <a:pt x="123157" y="9030"/>
                      </a:lnTo>
                      <a:lnTo>
                        <a:pt x="92599" y="35245"/>
                      </a:lnTo>
                      <a:cubicBezTo>
                        <a:pt x="87844" y="39339"/>
                        <a:pt x="83089" y="43427"/>
                        <a:pt x="79460" y="46534"/>
                      </a:cubicBezTo>
                      <a:lnTo>
                        <a:pt x="48615" y="73009"/>
                      </a:lnTo>
                      <a:lnTo>
                        <a:pt x="7711" y="107803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1B8EBAD3-256C-004F-5B0D-068CF5CC8E9C}"/>
                    </a:ext>
                  </a:extLst>
                </p:cNvPr>
                <p:cNvSpPr/>
                <p:nvPr/>
              </p:nvSpPr>
              <p:spPr>
                <a:xfrm rot="2437942">
                  <a:off x="5546378" y="2535387"/>
                  <a:ext cx="156200" cy="11896"/>
                </a:xfrm>
                <a:custGeom>
                  <a:avLst/>
                  <a:gdLst>
                    <a:gd name="connsiteX0" fmla="*/ 0 w 156200"/>
                    <a:gd name="connsiteY0" fmla="*/ 0 h 11896"/>
                    <a:gd name="connsiteX1" fmla="*/ 156201 w 156200"/>
                    <a:gd name="connsiteY1" fmla="*/ 0 h 11896"/>
                    <a:gd name="connsiteX2" fmla="*/ 156201 w 156200"/>
                    <a:gd name="connsiteY2" fmla="*/ 11896 h 11896"/>
                    <a:gd name="connsiteX3" fmla="*/ 0 w 156200"/>
                    <a:gd name="connsiteY3" fmla="*/ 11896 h 11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0" h="11896">
                      <a:moveTo>
                        <a:pt x="0" y="0"/>
                      </a:moveTo>
                      <a:lnTo>
                        <a:pt x="156201" y="0"/>
                      </a:lnTo>
                      <a:lnTo>
                        <a:pt x="156201" y="11896"/>
                      </a:lnTo>
                      <a:lnTo>
                        <a:pt x="0" y="11896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55" name="그래픽 77">
            <a:extLst>
              <a:ext uri="{FF2B5EF4-FFF2-40B4-BE49-F238E27FC236}">
                <a16:creationId xmlns:a16="http://schemas.microsoft.com/office/drawing/2014/main" id="{F79458F2-A9C6-7D1B-F789-451B8422EF7D}"/>
              </a:ext>
            </a:extLst>
          </p:cNvPr>
          <p:cNvGrpSpPr/>
          <p:nvPr/>
        </p:nvGrpSpPr>
        <p:grpSpPr>
          <a:xfrm>
            <a:off x="4530501" y="4230475"/>
            <a:ext cx="379454" cy="249227"/>
            <a:chOff x="3212595" y="2286820"/>
            <a:chExt cx="379454" cy="249227"/>
          </a:xfrm>
          <a:solidFill>
            <a:schemeClr val="accent1"/>
          </a:solidFill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9542943-7D4A-1F3A-8398-AE5DA266DE70}"/>
                </a:ext>
              </a:extLst>
            </p:cNvPr>
            <p:cNvSpPr/>
            <p:nvPr/>
          </p:nvSpPr>
          <p:spPr>
            <a:xfrm>
              <a:off x="3212595" y="2286820"/>
              <a:ext cx="331779" cy="142799"/>
            </a:xfrm>
            <a:custGeom>
              <a:avLst/>
              <a:gdLst>
                <a:gd name="connsiteX0" fmla="*/ 317096 w 331779"/>
                <a:gd name="connsiteY0" fmla="*/ 142799 h 142799"/>
                <a:gd name="connsiteX1" fmla="*/ 28349 w 331779"/>
                <a:gd name="connsiteY1" fmla="*/ 142799 h 142799"/>
                <a:gd name="connsiteX2" fmla="*/ 13684 w 331779"/>
                <a:gd name="connsiteY2" fmla="*/ 128018 h 142799"/>
                <a:gd name="connsiteX3" fmla="*/ 13684 w 331779"/>
                <a:gd name="connsiteY3" fmla="*/ 58288 h 142799"/>
                <a:gd name="connsiteX4" fmla="*/ 0 w 331779"/>
                <a:gd name="connsiteY4" fmla="*/ 42567 h 142799"/>
                <a:gd name="connsiteX5" fmla="*/ 13687 w 331779"/>
                <a:gd name="connsiteY5" fmla="*/ 24344 h 142799"/>
                <a:gd name="connsiteX6" fmla="*/ 13687 w 331779"/>
                <a:gd name="connsiteY6" fmla="*/ 14778 h 142799"/>
                <a:gd name="connsiteX7" fmla="*/ 28352 w 331779"/>
                <a:gd name="connsiteY7" fmla="*/ 0 h 142799"/>
                <a:gd name="connsiteX8" fmla="*/ 317096 w 331779"/>
                <a:gd name="connsiteY8" fmla="*/ 0 h 142799"/>
                <a:gd name="connsiteX9" fmla="*/ 331779 w 331779"/>
                <a:gd name="connsiteY9" fmla="*/ 14778 h 142799"/>
                <a:gd name="connsiteX10" fmla="*/ 331779 w 331779"/>
                <a:gd name="connsiteY10" fmla="*/ 128018 h 142799"/>
                <a:gd name="connsiteX11" fmla="*/ 317096 w 331779"/>
                <a:gd name="connsiteY11" fmla="*/ 142799 h 142799"/>
                <a:gd name="connsiteX12" fmla="*/ 15347 w 331779"/>
                <a:gd name="connsiteY12" fmla="*/ 42013 h 142799"/>
                <a:gd name="connsiteX13" fmla="*/ 25622 w 331779"/>
                <a:gd name="connsiteY13" fmla="*/ 53817 h 142799"/>
                <a:gd name="connsiteX14" fmla="*/ 25622 w 331779"/>
                <a:gd name="connsiteY14" fmla="*/ 128015 h 142799"/>
                <a:gd name="connsiteX15" fmla="*/ 28352 w 331779"/>
                <a:gd name="connsiteY15" fmla="*/ 130858 h 142799"/>
                <a:gd name="connsiteX16" fmla="*/ 317096 w 331779"/>
                <a:gd name="connsiteY16" fmla="*/ 130858 h 142799"/>
                <a:gd name="connsiteX17" fmla="*/ 319838 w 331779"/>
                <a:gd name="connsiteY17" fmla="*/ 128015 h 142799"/>
                <a:gd name="connsiteX18" fmla="*/ 319844 w 331779"/>
                <a:gd name="connsiteY18" fmla="*/ 14775 h 142799"/>
                <a:gd name="connsiteX19" fmla="*/ 317099 w 331779"/>
                <a:gd name="connsiteY19" fmla="*/ 11935 h 142799"/>
                <a:gd name="connsiteX20" fmla="*/ 28352 w 331779"/>
                <a:gd name="connsiteY20" fmla="*/ 11935 h 142799"/>
                <a:gd name="connsiteX21" fmla="*/ 25622 w 331779"/>
                <a:gd name="connsiteY21" fmla="*/ 14775 h 142799"/>
                <a:gd name="connsiteX22" fmla="*/ 25622 w 331779"/>
                <a:gd name="connsiteY22" fmla="*/ 28326 h 142799"/>
                <a:gd name="connsiteX23" fmla="*/ 15347 w 331779"/>
                <a:gd name="connsiteY23" fmla="*/ 42013 h 14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1779" h="142799">
                  <a:moveTo>
                    <a:pt x="317096" y="142799"/>
                  </a:moveTo>
                  <a:lnTo>
                    <a:pt x="28349" y="142799"/>
                  </a:lnTo>
                  <a:cubicBezTo>
                    <a:pt x="20262" y="142799"/>
                    <a:pt x="13684" y="136171"/>
                    <a:pt x="13684" y="128018"/>
                  </a:cubicBezTo>
                  <a:lnTo>
                    <a:pt x="13684" y="58288"/>
                  </a:lnTo>
                  <a:lnTo>
                    <a:pt x="0" y="42567"/>
                  </a:lnTo>
                  <a:lnTo>
                    <a:pt x="13687" y="24344"/>
                  </a:lnTo>
                  <a:lnTo>
                    <a:pt x="13687" y="14778"/>
                  </a:lnTo>
                  <a:cubicBezTo>
                    <a:pt x="13687" y="6629"/>
                    <a:pt x="20268" y="0"/>
                    <a:pt x="28352" y="0"/>
                  </a:cubicBezTo>
                  <a:lnTo>
                    <a:pt x="317096" y="0"/>
                  </a:lnTo>
                  <a:cubicBezTo>
                    <a:pt x="325189" y="0"/>
                    <a:pt x="331779" y="6629"/>
                    <a:pt x="331779" y="14778"/>
                  </a:cubicBezTo>
                  <a:lnTo>
                    <a:pt x="331779" y="128018"/>
                  </a:lnTo>
                  <a:cubicBezTo>
                    <a:pt x="331773" y="136171"/>
                    <a:pt x="325180" y="142799"/>
                    <a:pt x="317096" y="142799"/>
                  </a:cubicBezTo>
                  <a:close/>
                  <a:moveTo>
                    <a:pt x="15347" y="42013"/>
                  </a:moveTo>
                  <a:lnTo>
                    <a:pt x="25622" y="53817"/>
                  </a:lnTo>
                  <a:lnTo>
                    <a:pt x="25622" y="128015"/>
                  </a:lnTo>
                  <a:cubicBezTo>
                    <a:pt x="25622" y="129557"/>
                    <a:pt x="26873" y="130858"/>
                    <a:pt x="28352" y="130858"/>
                  </a:cubicBezTo>
                  <a:lnTo>
                    <a:pt x="317096" y="130858"/>
                  </a:lnTo>
                  <a:cubicBezTo>
                    <a:pt x="318581" y="130858"/>
                    <a:pt x="319838" y="129557"/>
                    <a:pt x="319838" y="128015"/>
                  </a:cubicBezTo>
                  <a:lnTo>
                    <a:pt x="319844" y="14775"/>
                  </a:lnTo>
                  <a:cubicBezTo>
                    <a:pt x="319844" y="13233"/>
                    <a:pt x="318587" y="11935"/>
                    <a:pt x="317099" y="11935"/>
                  </a:cubicBezTo>
                  <a:lnTo>
                    <a:pt x="28352" y="11935"/>
                  </a:lnTo>
                  <a:cubicBezTo>
                    <a:pt x="26873" y="11935"/>
                    <a:pt x="25622" y="13236"/>
                    <a:pt x="25622" y="14775"/>
                  </a:cubicBezTo>
                  <a:lnTo>
                    <a:pt x="25622" y="28326"/>
                  </a:lnTo>
                  <a:lnTo>
                    <a:pt x="15347" y="42013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2B84A6E-0383-5131-F313-80ACEA54795A}"/>
                </a:ext>
              </a:extLst>
            </p:cNvPr>
            <p:cNvSpPr/>
            <p:nvPr/>
          </p:nvSpPr>
          <p:spPr>
            <a:xfrm>
              <a:off x="3262033" y="2451462"/>
              <a:ext cx="330015" cy="84585"/>
            </a:xfrm>
            <a:custGeom>
              <a:avLst/>
              <a:gdLst>
                <a:gd name="connsiteX0" fmla="*/ 301675 w 330015"/>
                <a:gd name="connsiteY0" fmla="*/ 84586 h 84585"/>
                <a:gd name="connsiteX1" fmla="*/ 14683 w 330015"/>
                <a:gd name="connsiteY1" fmla="*/ 84586 h 84585"/>
                <a:gd name="connsiteX2" fmla="*/ 3 w 330015"/>
                <a:gd name="connsiteY2" fmla="*/ 69811 h 84585"/>
                <a:gd name="connsiteX3" fmla="*/ 0 w 330015"/>
                <a:gd name="connsiteY3" fmla="*/ 14772 h 84585"/>
                <a:gd name="connsiteX4" fmla="*/ 14680 w 330015"/>
                <a:gd name="connsiteY4" fmla="*/ 0 h 84585"/>
                <a:gd name="connsiteX5" fmla="*/ 301675 w 330015"/>
                <a:gd name="connsiteY5" fmla="*/ 0 h 84585"/>
                <a:gd name="connsiteX6" fmla="*/ 316358 w 330015"/>
                <a:gd name="connsiteY6" fmla="*/ 14772 h 84585"/>
                <a:gd name="connsiteX7" fmla="*/ 316358 w 330015"/>
                <a:gd name="connsiteY7" fmla="*/ 24347 h 84585"/>
                <a:gd name="connsiteX8" fmla="*/ 330015 w 330015"/>
                <a:gd name="connsiteY8" fmla="*/ 42570 h 84585"/>
                <a:gd name="connsiteX9" fmla="*/ 316361 w 330015"/>
                <a:gd name="connsiteY9" fmla="*/ 58285 h 84585"/>
                <a:gd name="connsiteX10" fmla="*/ 316361 w 330015"/>
                <a:gd name="connsiteY10" fmla="*/ 69811 h 84585"/>
                <a:gd name="connsiteX11" fmla="*/ 301675 w 330015"/>
                <a:gd name="connsiteY11" fmla="*/ 84586 h 84585"/>
                <a:gd name="connsiteX12" fmla="*/ 14680 w 330015"/>
                <a:gd name="connsiteY12" fmla="*/ 11935 h 84585"/>
                <a:gd name="connsiteX13" fmla="*/ 11938 w 330015"/>
                <a:gd name="connsiteY13" fmla="*/ 14769 h 84585"/>
                <a:gd name="connsiteX14" fmla="*/ 11938 w 330015"/>
                <a:gd name="connsiteY14" fmla="*/ 69808 h 84585"/>
                <a:gd name="connsiteX15" fmla="*/ 14683 w 330015"/>
                <a:gd name="connsiteY15" fmla="*/ 72645 h 84585"/>
                <a:gd name="connsiteX16" fmla="*/ 301678 w 330015"/>
                <a:gd name="connsiteY16" fmla="*/ 72645 h 84585"/>
                <a:gd name="connsiteX17" fmla="*/ 304423 w 330015"/>
                <a:gd name="connsiteY17" fmla="*/ 69808 h 84585"/>
                <a:gd name="connsiteX18" fmla="*/ 304423 w 330015"/>
                <a:gd name="connsiteY18" fmla="*/ 53817 h 84585"/>
                <a:gd name="connsiteX19" fmla="*/ 314683 w 330015"/>
                <a:gd name="connsiteY19" fmla="*/ 42013 h 84585"/>
                <a:gd name="connsiteX20" fmla="*/ 304420 w 330015"/>
                <a:gd name="connsiteY20" fmla="*/ 28323 h 84585"/>
                <a:gd name="connsiteX21" fmla="*/ 304420 w 330015"/>
                <a:gd name="connsiteY21" fmla="*/ 14769 h 84585"/>
                <a:gd name="connsiteX22" fmla="*/ 301675 w 330015"/>
                <a:gd name="connsiteY22" fmla="*/ 11935 h 84585"/>
                <a:gd name="connsiteX23" fmla="*/ 14680 w 330015"/>
                <a:gd name="connsiteY23" fmla="*/ 11935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0015" h="84585">
                  <a:moveTo>
                    <a:pt x="301675" y="84586"/>
                  </a:moveTo>
                  <a:lnTo>
                    <a:pt x="14683" y="84586"/>
                  </a:lnTo>
                  <a:cubicBezTo>
                    <a:pt x="6590" y="84586"/>
                    <a:pt x="3" y="77960"/>
                    <a:pt x="3" y="69811"/>
                  </a:cubicBezTo>
                  <a:lnTo>
                    <a:pt x="0" y="14772"/>
                  </a:lnTo>
                  <a:cubicBezTo>
                    <a:pt x="0" y="6626"/>
                    <a:pt x="6587" y="0"/>
                    <a:pt x="14680" y="0"/>
                  </a:cubicBezTo>
                  <a:lnTo>
                    <a:pt x="301675" y="0"/>
                  </a:lnTo>
                  <a:cubicBezTo>
                    <a:pt x="309768" y="0"/>
                    <a:pt x="316358" y="6626"/>
                    <a:pt x="316358" y="14772"/>
                  </a:cubicBezTo>
                  <a:lnTo>
                    <a:pt x="316358" y="24347"/>
                  </a:lnTo>
                  <a:lnTo>
                    <a:pt x="330015" y="42570"/>
                  </a:lnTo>
                  <a:lnTo>
                    <a:pt x="316361" y="58285"/>
                  </a:lnTo>
                  <a:lnTo>
                    <a:pt x="316361" y="69811"/>
                  </a:lnTo>
                  <a:cubicBezTo>
                    <a:pt x="316361" y="77960"/>
                    <a:pt x="309771" y="84586"/>
                    <a:pt x="301675" y="84586"/>
                  </a:cubicBezTo>
                  <a:close/>
                  <a:moveTo>
                    <a:pt x="14680" y="11935"/>
                  </a:moveTo>
                  <a:cubicBezTo>
                    <a:pt x="13195" y="11935"/>
                    <a:pt x="11938" y="13233"/>
                    <a:pt x="11938" y="14769"/>
                  </a:cubicBezTo>
                  <a:lnTo>
                    <a:pt x="11938" y="69808"/>
                  </a:lnTo>
                  <a:cubicBezTo>
                    <a:pt x="11938" y="71343"/>
                    <a:pt x="13195" y="72645"/>
                    <a:pt x="14683" y="72645"/>
                  </a:cubicBezTo>
                  <a:lnTo>
                    <a:pt x="301678" y="72645"/>
                  </a:lnTo>
                  <a:cubicBezTo>
                    <a:pt x="303166" y="72645"/>
                    <a:pt x="304423" y="71346"/>
                    <a:pt x="304423" y="69808"/>
                  </a:cubicBezTo>
                  <a:lnTo>
                    <a:pt x="304423" y="53817"/>
                  </a:lnTo>
                  <a:lnTo>
                    <a:pt x="314683" y="42013"/>
                  </a:lnTo>
                  <a:lnTo>
                    <a:pt x="304420" y="28323"/>
                  </a:lnTo>
                  <a:lnTo>
                    <a:pt x="304420" y="14769"/>
                  </a:lnTo>
                  <a:cubicBezTo>
                    <a:pt x="304420" y="13233"/>
                    <a:pt x="303163" y="11935"/>
                    <a:pt x="301675" y="11935"/>
                  </a:cubicBezTo>
                  <a:lnTo>
                    <a:pt x="14680" y="11935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599ED67-6B8E-2B2F-2CDD-9D59F549F7EE}"/>
                </a:ext>
              </a:extLst>
            </p:cNvPr>
            <p:cNvSpPr/>
            <p:nvPr/>
          </p:nvSpPr>
          <p:spPr>
            <a:xfrm>
              <a:off x="3259525" y="2322700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40F24E5-8A95-90A7-BAFB-2B3B0ACBB9C1}"/>
                </a:ext>
              </a:extLst>
            </p:cNvPr>
            <p:cNvSpPr/>
            <p:nvPr/>
          </p:nvSpPr>
          <p:spPr>
            <a:xfrm>
              <a:off x="3363804" y="2322700"/>
              <a:ext cx="86302" cy="11937"/>
            </a:xfrm>
            <a:custGeom>
              <a:avLst/>
              <a:gdLst>
                <a:gd name="connsiteX0" fmla="*/ 0 w 86302"/>
                <a:gd name="connsiteY0" fmla="*/ 0 h 11937"/>
                <a:gd name="connsiteX1" fmla="*/ 86302 w 86302"/>
                <a:gd name="connsiteY1" fmla="*/ 0 h 11937"/>
                <a:gd name="connsiteX2" fmla="*/ 86302 w 86302"/>
                <a:gd name="connsiteY2" fmla="*/ 11938 h 11937"/>
                <a:gd name="connsiteX3" fmla="*/ 0 w 8630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2" h="11937">
                  <a:moveTo>
                    <a:pt x="0" y="0"/>
                  </a:moveTo>
                  <a:lnTo>
                    <a:pt x="86302" y="0"/>
                  </a:lnTo>
                  <a:lnTo>
                    <a:pt x="86302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9A5FF84-CF62-A228-1688-7141A9F265E8}"/>
                </a:ext>
              </a:extLst>
            </p:cNvPr>
            <p:cNvSpPr/>
            <p:nvPr/>
          </p:nvSpPr>
          <p:spPr>
            <a:xfrm>
              <a:off x="3416839" y="2322700"/>
              <a:ext cx="75514" cy="11937"/>
            </a:xfrm>
            <a:custGeom>
              <a:avLst/>
              <a:gdLst>
                <a:gd name="connsiteX0" fmla="*/ 0 w 75514"/>
                <a:gd name="connsiteY0" fmla="*/ 0 h 11937"/>
                <a:gd name="connsiteX1" fmla="*/ 75514 w 75514"/>
                <a:gd name="connsiteY1" fmla="*/ 0 h 11937"/>
                <a:gd name="connsiteX2" fmla="*/ 75514 w 75514"/>
                <a:gd name="connsiteY2" fmla="*/ 11938 h 11937"/>
                <a:gd name="connsiteX3" fmla="*/ 0 w 75514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14" h="11937">
                  <a:moveTo>
                    <a:pt x="0" y="0"/>
                  </a:moveTo>
                  <a:lnTo>
                    <a:pt x="75514" y="0"/>
                  </a:lnTo>
                  <a:lnTo>
                    <a:pt x="7551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50D3F13-A699-E187-8159-0B511E85495A}"/>
                </a:ext>
              </a:extLst>
            </p:cNvPr>
            <p:cNvSpPr/>
            <p:nvPr/>
          </p:nvSpPr>
          <p:spPr>
            <a:xfrm>
              <a:off x="3259525" y="2350889"/>
              <a:ext cx="38653" cy="11937"/>
            </a:xfrm>
            <a:custGeom>
              <a:avLst/>
              <a:gdLst>
                <a:gd name="connsiteX0" fmla="*/ 0 w 38653"/>
                <a:gd name="connsiteY0" fmla="*/ 0 h 11937"/>
                <a:gd name="connsiteX1" fmla="*/ 38654 w 38653"/>
                <a:gd name="connsiteY1" fmla="*/ 0 h 11937"/>
                <a:gd name="connsiteX2" fmla="*/ 38654 w 38653"/>
                <a:gd name="connsiteY2" fmla="*/ 11938 h 11937"/>
                <a:gd name="connsiteX3" fmla="*/ 0 w 3865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53" h="11937">
                  <a:moveTo>
                    <a:pt x="0" y="0"/>
                  </a:moveTo>
                  <a:lnTo>
                    <a:pt x="38654" y="0"/>
                  </a:lnTo>
                  <a:lnTo>
                    <a:pt x="3865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8055825-C501-5BDB-6CFD-FBC9ABFE2A4F}"/>
                </a:ext>
              </a:extLst>
            </p:cNvPr>
            <p:cNvSpPr/>
            <p:nvPr/>
          </p:nvSpPr>
          <p:spPr>
            <a:xfrm>
              <a:off x="3314359" y="2350889"/>
              <a:ext cx="132150" cy="11937"/>
            </a:xfrm>
            <a:custGeom>
              <a:avLst/>
              <a:gdLst>
                <a:gd name="connsiteX0" fmla="*/ 0 w 132150"/>
                <a:gd name="connsiteY0" fmla="*/ 0 h 11937"/>
                <a:gd name="connsiteX1" fmla="*/ 132151 w 132150"/>
                <a:gd name="connsiteY1" fmla="*/ 0 h 11937"/>
                <a:gd name="connsiteX2" fmla="*/ 132151 w 132150"/>
                <a:gd name="connsiteY2" fmla="*/ 11938 h 11937"/>
                <a:gd name="connsiteX3" fmla="*/ 0 w 1321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150" h="11937">
                  <a:moveTo>
                    <a:pt x="0" y="0"/>
                  </a:moveTo>
                  <a:lnTo>
                    <a:pt x="132151" y="0"/>
                  </a:lnTo>
                  <a:lnTo>
                    <a:pt x="132151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1F06256-DF47-5A76-3A0F-072B8D410FEF}"/>
                </a:ext>
              </a:extLst>
            </p:cNvPr>
            <p:cNvSpPr/>
            <p:nvPr/>
          </p:nvSpPr>
          <p:spPr>
            <a:xfrm>
              <a:off x="3460888" y="2350889"/>
              <a:ext cx="44950" cy="11937"/>
            </a:xfrm>
            <a:custGeom>
              <a:avLst/>
              <a:gdLst>
                <a:gd name="connsiteX0" fmla="*/ 0 w 44950"/>
                <a:gd name="connsiteY0" fmla="*/ 0 h 11937"/>
                <a:gd name="connsiteX1" fmla="*/ 44950 w 44950"/>
                <a:gd name="connsiteY1" fmla="*/ 0 h 11937"/>
                <a:gd name="connsiteX2" fmla="*/ 44950 w 44950"/>
                <a:gd name="connsiteY2" fmla="*/ 11938 h 11937"/>
                <a:gd name="connsiteX3" fmla="*/ 0 w 449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0" h="11937">
                  <a:moveTo>
                    <a:pt x="0" y="0"/>
                  </a:moveTo>
                  <a:lnTo>
                    <a:pt x="44950" y="0"/>
                  </a:lnTo>
                  <a:lnTo>
                    <a:pt x="44950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1FE1155-4DCF-E464-36A7-5124D2B60669}"/>
                </a:ext>
              </a:extLst>
            </p:cNvPr>
            <p:cNvSpPr/>
            <p:nvPr/>
          </p:nvSpPr>
          <p:spPr>
            <a:xfrm>
              <a:off x="3259525" y="2379078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3360FE6-3959-68E5-E239-BDCDCD4E83D6}"/>
                </a:ext>
              </a:extLst>
            </p:cNvPr>
            <p:cNvSpPr/>
            <p:nvPr/>
          </p:nvSpPr>
          <p:spPr>
            <a:xfrm>
              <a:off x="3363804" y="2379078"/>
              <a:ext cx="60226" cy="11937"/>
            </a:xfrm>
            <a:custGeom>
              <a:avLst/>
              <a:gdLst>
                <a:gd name="connsiteX0" fmla="*/ 0 w 60226"/>
                <a:gd name="connsiteY0" fmla="*/ 0 h 11937"/>
                <a:gd name="connsiteX1" fmla="*/ 60226 w 60226"/>
                <a:gd name="connsiteY1" fmla="*/ 0 h 11937"/>
                <a:gd name="connsiteX2" fmla="*/ 60226 w 60226"/>
                <a:gd name="connsiteY2" fmla="*/ 11938 h 11937"/>
                <a:gd name="connsiteX3" fmla="*/ 0 w 60226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26" h="11937">
                  <a:moveTo>
                    <a:pt x="0" y="0"/>
                  </a:moveTo>
                  <a:lnTo>
                    <a:pt x="60226" y="0"/>
                  </a:lnTo>
                  <a:lnTo>
                    <a:pt x="60226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2D3CD7A-5983-E02F-A9E1-96D382A915E3}"/>
                </a:ext>
              </a:extLst>
            </p:cNvPr>
            <p:cNvSpPr/>
            <p:nvPr/>
          </p:nvSpPr>
          <p:spPr>
            <a:xfrm>
              <a:off x="3293685" y="2487294"/>
              <a:ext cx="82703" cy="11937"/>
            </a:xfrm>
            <a:custGeom>
              <a:avLst/>
              <a:gdLst>
                <a:gd name="connsiteX0" fmla="*/ 0 w 82703"/>
                <a:gd name="connsiteY0" fmla="*/ 0 h 11937"/>
                <a:gd name="connsiteX1" fmla="*/ 82703 w 82703"/>
                <a:gd name="connsiteY1" fmla="*/ 0 h 11937"/>
                <a:gd name="connsiteX2" fmla="*/ 82703 w 82703"/>
                <a:gd name="connsiteY2" fmla="*/ 11938 h 11937"/>
                <a:gd name="connsiteX3" fmla="*/ 0 w 8270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3" h="11937">
                  <a:moveTo>
                    <a:pt x="0" y="0"/>
                  </a:moveTo>
                  <a:lnTo>
                    <a:pt x="82703" y="0"/>
                  </a:lnTo>
                  <a:lnTo>
                    <a:pt x="8270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69F00E2-A22B-E98C-1258-2D0DB2484374}"/>
                </a:ext>
              </a:extLst>
            </p:cNvPr>
            <p:cNvSpPr/>
            <p:nvPr/>
          </p:nvSpPr>
          <p:spPr>
            <a:xfrm>
              <a:off x="3394362" y="2487294"/>
              <a:ext cx="105182" cy="11937"/>
            </a:xfrm>
            <a:custGeom>
              <a:avLst/>
              <a:gdLst>
                <a:gd name="connsiteX0" fmla="*/ 0 w 105182"/>
                <a:gd name="connsiteY0" fmla="*/ 0 h 11937"/>
                <a:gd name="connsiteX1" fmla="*/ 105183 w 105182"/>
                <a:gd name="connsiteY1" fmla="*/ 0 h 11937"/>
                <a:gd name="connsiteX2" fmla="*/ 105183 w 105182"/>
                <a:gd name="connsiteY2" fmla="*/ 11938 h 11937"/>
                <a:gd name="connsiteX3" fmla="*/ 0 w 10518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82" h="11937">
                  <a:moveTo>
                    <a:pt x="0" y="0"/>
                  </a:moveTo>
                  <a:lnTo>
                    <a:pt x="105183" y="0"/>
                  </a:lnTo>
                  <a:lnTo>
                    <a:pt x="10518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E5EC8BB-7817-59B4-DD3E-CB6758CC2717}"/>
                </a:ext>
              </a:extLst>
            </p:cNvPr>
            <p:cNvSpPr/>
            <p:nvPr/>
          </p:nvSpPr>
          <p:spPr>
            <a:xfrm>
              <a:off x="3515129" y="2487294"/>
              <a:ext cx="24869" cy="11937"/>
            </a:xfrm>
            <a:custGeom>
              <a:avLst/>
              <a:gdLst>
                <a:gd name="connsiteX0" fmla="*/ 0 w 24869"/>
                <a:gd name="connsiteY0" fmla="*/ 0 h 11937"/>
                <a:gd name="connsiteX1" fmla="*/ 24869 w 24869"/>
                <a:gd name="connsiteY1" fmla="*/ 0 h 11937"/>
                <a:gd name="connsiteX2" fmla="*/ 24869 w 24869"/>
                <a:gd name="connsiteY2" fmla="*/ 11938 h 11937"/>
                <a:gd name="connsiteX3" fmla="*/ 0 w 24869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69" h="11937">
                  <a:moveTo>
                    <a:pt x="0" y="0"/>
                  </a:moveTo>
                  <a:lnTo>
                    <a:pt x="24869" y="0"/>
                  </a:lnTo>
                  <a:lnTo>
                    <a:pt x="24869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9" name="그래픽 82">
            <a:extLst>
              <a:ext uri="{FF2B5EF4-FFF2-40B4-BE49-F238E27FC236}">
                <a16:creationId xmlns:a16="http://schemas.microsoft.com/office/drawing/2014/main" id="{6653974F-A8C0-7D3A-B8D7-3399840BD4F7}"/>
              </a:ext>
            </a:extLst>
          </p:cNvPr>
          <p:cNvGrpSpPr/>
          <p:nvPr/>
        </p:nvGrpSpPr>
        <p:grpSpPr>
          <a:xfrm>
            <a:off x="7284557" y="4165361"/>
            <a:ext cx="375849" cy="379454"/>
            <a:chOff x="7422460" y="2221705"/>
            <a:chExt cx="375849" cy="379454"/>
          </a:xfrm>
          <a:solidFill>
            <a:schemeClr val="accent1"/>
          </a:solidFill>
        </p:grpSpPr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D26A4E0A-9200-F322-CC55-0A1146F564B3}"/>
                </a:ext>
              </a:extLst>
            </p:cNvPr>
            <p:cNvSpPr/>
            <p:nvPr/>
          </p:nvSpPr>
          <p:spPr>
            <a:xfrm>
              <a:off x="7424506" y="2416259"/>
              <a:ext cx="185063" cy="184900"/>
            </a:xfrm>
            <a:custGeom>
              <a:avLst/>
              <a:gdLst>
                <a:gd name="connsiteX0" fmla="*/ 63979 w 185063"/>
                <a:gd name="connsiteY0" fmla="*/ 184901 h 184900"/>
                <a:gd name="connsiteX1" fmla="*/ 41932 w 185063"/>
                <a:gd name="connsiteY1" fmla="*/ 180931 h 184900"/>
                <a:gd name="connsiteX2" fmla="*/ 33282 w 185063"/>
                <a:gd name="connsiteY2" fmla="*/ 177712 h 184900"/>
                <a:gd name="connsiteX3" fmla="*/ 72377 w 185063"/>
                <a:gd name="connsiteY3" fmla="*/ 138015 h 184900"/>
                <a:gd name="connsiteX4" fmla="*/ 66831 w 185063"/>
                <a:gd name="connsiteY4" fmla="*/ 116996 h 184900"/>
                <a:gd name="connsiteX5" fmla="*/ 46317 w 185063"/>
                <a:gd name="connsiteY5" fmla="*/ 111408 h 184900"/>
                <a:gd name="connsiteX6" fmla="*/ 7105 w 185063"/>
                <a:gd name="connsiteY6" fmla="*/ 151239 h 184900"/>
                <a:gd name="connsiteX7" fmla="*/ 3886 w 185063"/>
                <a:gd name="connsiteY7" fmla="*/ 142310 h 184900"/>
                <a:gd name="connsiteX8" fmla="*/ 18670 w 185063"/>
                <a:gd name="connsiteY8" fmla="*/ 74047 h 184900"/>
                <a:gd name="connsiteX9" fmla="*/ 79056 w 185063"/>
                <a:gd name="connsiteY9" fmla="*/ 56802 h 184900"/>
                <a:gd name="connsiteX10" fmla="*/ 134978 w 185063"/>
                <a:gd name="connsiteY10" fmla="*/ 0 h 184900"/>
                <a:gd name="connsiteX11" fmla="*/ 143498 w 185063"/>
                <a:gd name="connsiteY11" fmla="*/ 8387 h 184900"/>
                <a:gd name="connsiteX12" fmla="*/ 82566 w 185063"/>
                <a:gd name="connsiteY12" fmla="*/ 70267 h 184900"/>
                <a:gd name="connsiteX13" fmla="*/ 79101 w 185063"/>
                <a:gd name="connsiteY13" fmla="*/ 69206 h 184900"/>
                <a:gd name="connsiteX14" fmla="*/ 27184 w 185063"/>
                <a:gd name="connsiteY14" fmla="*/ 82430 h 184900"/>
                <a:gd name="connsiteX15" fmla="*/ 12631 w 185063"/>
                <a:gd name="connsiteY15" fmla="*/ 128587 h 184900"/>
                <a:gd name="connsiteX16" fmla="*/ 42706 w 185063"/>
                <a:gd name="connsiteY16" fmla="*/ 98041 h 184900"/>
                <a:gd name="connsiteX17" fmla="*/ 76629 w 185063"/>
                <a:gd name="connsiteY17" fmla="*/ 107279 h 184900"/>
                <a:gd name="connsiteX18" fmla="*/ 85673 w 185063"/>
                <a:gd name="connsiteY18" fmla="*/ 141554 h 184900"/>
                <a:gd name="connsiteX19" fmla="*/ 55456 w 185063"/>
                <a:gd name="connsiteY19" fmla="*/ 172237 h 184900"/>
                <a:gd name="connsiteX20" fmla="*/ 100842 w 185063"/>
                <a:gd name="connsiteY20" fmla="*/ 157515 h 184900"/>
                <a:gd name="connsiteX21" fmla="*/ 113904 w 185063"/>
                <a:gd name="connsiteY21" fmla="*/ 104578 h 184900"/>
                <a:gd name="connsiteX22" fmla="*/ 112899 w 185063"/>
                <a:gd name="connsiteY22" fmla="*/ 101193 h 184900"/>
                <a:gd name="connsiteX23" fmla="*/ 176544 w 185063"/>
                <a:gd name="connsiteY23" fmla="*/ 36555 h 184900"/>
                <a:gd name="connsiteX24" fmla="*/ 185063 w 185063"/>
                <a:gd name="connsiteY24" fmla="*/ 44942 h 184900"/>
                <a:gd name="connsiteX25" fmla="*/ 126293 w 185063"/>
                <a:gd name="connsiteY25" fmla="*/ 104634 h 184900"/>
                <a:gd name="connsiteX26" fmla="*/ 109365 w 185063"/>
                <a:gd name="connsiteY26" fmla="*/ 165898 h 184900"/>
                <a:gd name="connsiteX27" fmla="*/ 63979 w 185063"/>
                <a:gd name="connsiteY27" fmla="*/ 184901 h 18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5063" h="184900">
                  <a:moveTo>
                    <a:pt x="63979" y="184901"/>
                  </a:moveTo>
                  <a:cubicBezTo>
                    <a:pt x="56571" y="184901"/>
                    <a:pt x="49109" y="183602"/>
                    <a:pt x="41932" y="180931"/>
                  </a:cubicBezTo>
                  <a:lnTo>
                    <a:pt x="33282" y="177712"/>
                  </a:lnTo>
                  <a:lnTo>
                    <a:pt x="72377" y="138015"/>
                  </a:lnTo>
                  <a:lnTo>
                    <a:pt x="66831" y="116996"/>
                  </a:lnTo>
                  <a:lnTo>
                    <a:pt x="46317" y="111408"/>
                  </a:lnTo>
                  <a:lnTo>
                    <a:pt x="7105" y="151239"/>
                  </a:lnTo>
                  <a:lnTo>
                    <a:pt x="3886" y="142310"/>
                  </a:lnTo>
                  <a:cubicBezTo>
                    <a:pt x="-4655" y="118627"/>
                    <a:pt x="1150" y="91834"/>
                    <a:pt x="18670" y="74047"/>
                  </a:cubicBezTo>
                  <a:cubicBezTo>
                    <a:pt x="34527" y="57935"/>
                    <a:pt x="57371" y="51499"/>
                    <a:pt x="79056" y="56802"/>
                  </a:cubicBezTo>
                  <a:lnTo>
                    <a:pt x="134978" y="0"/>
                  </a:lnTo>
                  <a:lnTo>
                    <a:pt x="143498" y="8387"/>
                  </a:lnTo>
                  <a:lnTo>
                    <a:pt x="82566" y="70267"/>
                  </a:lnTo>
                  <a:lnTo>
                    <a:pt x="79101" y="69206"/>
                  </a:lnTo>
                  <a:cubicBezTo>
                    <a:pt x="60659" y="63559"/>
                    <a:pt x="40773" y="68622"/>
                    <a:pt x="27184" y="82430"/>
                  </a:cubicBezTo>
                  <a:cubicBezTo>
                    <a:pt x="15210" y="94588"/>
                    <a:pt x="9942" y="111906"/>
                    <a:pt x="12631" y="128587"/>
                  </a:cubicBezTo>
                  <a:lnTo>
                    <a:pt x="42706" y="98041"/>
                  </a:lnTo>
                  <a:lnTo>
                    <a:pt x="76629" y="107279"/>
                  </a:lnTo>
                  <a:lnTo>
                    <a:pt x="85673" y="141554"/>
                  </a:lnTo>
                  <a:lnTo>
                    <a:pt x="55456" y="172237"/>
                  </a:lnTo>
                  <a:cubicBezTo>
                    <a:pt x="71838" y="175002"/>
                    <a:pt x="88884" y="169666"/>
                    <a:pt x="100842" y="157515"/>
                  </a:cubicBezTo>
                  <a:cubicBezTo>
                    <a:pt x="114479" y="143659"/>
                    <a:pt x="119483" y="123370"/>
                    <a:pt x="113904" y="104578"/>
                  </a:cubicBezTo>
                  <a:lnTo>
                    <a:pt x="112899" y="101193"/>
                  </a:lnTo>
                  <a:lnTo>
                    <a:pt x="176544" y="36555"/>
                  </a:lnTo>
                  <a:lnTo>
                    <a:pt x="185063" y="44942"/>
                  </a:lnTo>
                  <a:lnTo>
                    <a:pt x="126293" y="104634"/>
                  </a:lnTo>
                  <a:cubicBezTo>
                    <a:pt x="131543" y="126601"/>
                    <a:pt x="125216" y="149787"/>
                    <a:pt x="109365" y="165898"/>
                  </a:cubicBezTo>
                  <a:cubicBezTo>
                    <a:pt x="97187" y="178269"/>
                    <a:pt x="80725" y="184901"/>
                    <a:pt x="63979" y="18490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D625B59-6580-E911-58A7-D4EE36BE60F9}"/>
                </a:ext>
              </a:extLst>
            </p:cNvPr>
            <p:cNvSpPr/>
            <p:nvPr/>
          </p:nvSpPr>
          <p:spPr>
            <a:xfrm>
              <a:off x="7608784" y="2221705"/>
              <a:ext cx="189526" cy="198381"/>
            </a:xfrm>
            <a:custGeom>
              <a:avLst/>
              <a:gdLst>
                <a:gd name="connsiteX0" fmla="*/ 41277 w 189526"/>
                <a:gd name="connsiteY0" fmla="*/ 198381 h 198381"/>
                <a:gd name="connsiteX1" fmla="*/ 32755 w 189526"/>
                <a:gd name="connsiteY1" fmla="*/ 189995 h 198381"/>
                <a:gd name="connsiteX2" fmla="*/ 106962 w 189526"/>
                <a:gd name="connsiteY2" fmla="*/ 114623 h 198381"/>
                <a:gd name="connsiteX3" fmla="*/ 110427 w 189526"/>
                <a:gd name="connsiteY3" fmla="*/ 115684 h 198381"/>
                <a:gd name="connsiteX4" fmla="*/ 162344 w 189526"/>
                <a:gd name="connsiteY4" fmla="*/ 102462 h 198381"/>
                <a:gd name="connsiteX5" fmla="*/ 176903 w 189526"/>
                <a:gd name="connsiteY5" fmla="*/ 56305 h 198381"/>
                <a:gd name="connsiteX6" fmla="*/ 146825 w 189526"/>
                <a:gd name="connsiteY6" fmla="*/ 86851 h 198381"/>
                <a:gd name="connsiteX7" fmla="*/ 112902 w 189526"/>
                <a:gd name="connsiteY7" fmla="*/ 77617 h 198381"/>
                <a:gd name="connsiteX8" fmla="*/ 103867 w 189526"/>
                <a:gd name="connsiteY8" fmla="*/ 43350 h 198381"/>
                <a:gd name="connsiteX9" fmla="*/ 134081 w 189526"/>
                <a:gd name="connsiteY9" fmla="*/ 12662 h 198381"/>
                <a:gd name="connsiteX10" fmla="*/ 88674 w 189526"/>
                <a:gd name="connsiteY10" fmla="*/ 27384 h 198381"/>
                <a:gd name="connsiteX11" fmla="*/ 75633 w 189526"/>
                <a:gd name="connsiteY11" fmla="*/ 80321 h 198381"/>
                <a:gd name="connsiteX12" fmla="*/ 76641 w 189526"/>
                <a:gd name="connsiteY12" fmla="*/ 83703 h 198381"/>
                <a:gd name="connsiteX13" fmla="*/ 8517 w 189526"/>
                <a:gd name="connsiteY13" fmla="*/ 152870 h 198381"/>
                <a:gd name="connsiteX14" fmla="*/ 0 w 189526"/>
                <a:gd name="connsiteY14" fmla="*/ 144484 h 198381"/>
                <a:gd name="connsiteX15" fmla="*/ 63241 w 189526"/>
                <a:gd name="connsiteY15" fmla="*/ 80264 h 198381"/>
                <a:gd name="connsiteX16" fmla="*/ 80154 w 189526"/>
                <a:gd name="connsiteY16" fmla="*/ 18997 h 198381"/>
                <a:gd name="connsiteX17" fmla="*/ 147596 w 189526"/>
                <a:gd name="connsiteY17" fmla="*/ 3964 h 198381"/>
                <a:gd name="connsiteX18" fmla="*/ 156246 w 189526"/>
                <a:gd name="connsiteY18" fmla="*/ 7184 h 198381"/>
                <a:gd name="connsiteX19" fmla="*/ 117153 w 189526"/>
                <a:gd name="connsiteY19" fmla="*/ 46887 h 198381"/>
                <a:gd name="connsiteX20" fmla="*/ 122694 w 189526"/>
                <a:gd name="connsiteY20" fmla="*/ 67896 h 198381"/>
                <a:gd name="connsiteX21" fmla="*/ 143211 w 189526"/>
                <a:gd name="connsiteY21" fmla="*/ 73481 h 198381"/>
                <a:gd name="connsiteX22" fmla="*/ 182428 w 189526"/>
                <a:gd name="connsiteY22" fmla="*/ 33651 h 198381"/>
                <a:gd name="connsiteX23" fmla="*/ 185648 w 189526"/>
                <a:gd name="connsiteY23" fmla="*/ 42586 h 198381"/>
                <a:gd name="connsiteX24" fmla="*/ 170855 w 189526"/>
                <a:gd name="connsiteY24" fmla="*/ 110849 h 198381"/>
                <a:gd name="connsiteX25" fmla="*/ 110469 w 189526"/>
                <a:gd name="connsiteY25" fmla="*/ 128087 h 198381"/>
                <a:gd name="connsiteX26" fmla="*/ 41277 w 189526"/>
                <a:gd name="connsiteY26" fmla="*/ 198381 h 19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9526" h="198381">
                  <a:moveTo>
                    <a:pt x="41277" y="198381"/>
                  </a:moveTo>
                  <a:lnTo>
                    <a:pt x="32755" y="189995"/>
                  </a:lnTo>
                  <a:lnTo>
                    <a:pt x="106962" y="114623"/>
                  </a:lnTo>
                  <a:lnTo>
                    <a:pt x="110427" y="115684"/>
                  </a:lnTo>
                  <a:cubicBezTo>
                    <a:pt x="128857" y="121325"/>
                    <a:pt x="148749" y="116265"/>
                    <a:pt x="162344" y="102462"/>
                  </a:cubicBezTo>
                  <a:cubicBezTo>
                    <a:pt x="174312" y="90305"/>
                    <a:pt x="179583" y="72986"/>
                    <a:pt x="176903" y="56305"/>
                  </a:cubicBezTo>
                  <a:lnTo>
                    <a:pt x="146825" y="86851"/>
                  </a:lnTo>
                  <a:lnTo>
                    <a:pt x="112902" y="77617"/>
                  </a:lnTo>
                  <a:lnTo>
                    <a:pt x="103867" y="43350"/>
                  </a:lnTo>
                  <a:lnTo>
                    <a:pt x="134081" y="12662"/>
                  </a:lnTo>
                  <a:cubicBezTo>
                    <a:pt x="117684" y="9887"/>
                    <a:pt x="100638" y="15235"/>
                    <a:pt x="88674" y="27384"/>
                  </a:cubicBezTo>
                  <a:cubicBezTo>
                    <a:pt x="75040" y="41231"/>
                    <a:pt x="70042" y="61517"/>
                    <a:pt x="75633" y="80321"/>
                  </a:cubicBezTo>
                  <a:lnTo>
                    <a:pt x="76641" y="83703"/>
                  </a:lnTo>
                  <a:lnTo>
                    <a:pt x="8517" y="152870"/>
                  </a:lnTo>
                  <a:lnTo>
                    <a:pt x="0" y="144484"/>
                  </a:lnTo>
                  <a:lnTo>
                    <a:pt x="63241" y="80264"/>
                  </a:lnTo>
                  <a:cubicBezTo>
                    <a:pt x="57979" y="58288"/>
                    <a:pt x="64300" y="35100"/>
                    <a:pt x="80154" y="18997"/>
                  </a:cubicBezTo>
                  <a:cubicBezTo>
                    <a:pt x="97724" y="1160"/>
                    <a:pt x="124194" y="-4739"/>
                    <a:pt x="147596" y="3964"/>
                  </a:cubicBezTo>
                  <a:lnTo>
                    <a:pt x="156246" y="7184"/>
                  </a:lnTo>
                  <a:lnTo>
                    <a:pt x="117153" y="46887"/>
                  </a:lnTo>
                  <a:lnTo>
                    <a:pt x="122694" y="67896"/>
                  </a:lnTo>
                  <a:lnTo>
                    <a:pt x="143211" y="73481"/>
                  </a:lnTo>
                  <a:lnTo>
                    <a:pt x="182428" y="33651"/>
                  </a:lnTo>
                  <a:lnTo>
                    <a:pt x="185648" y="42586"/>
                  </a:lnTo>
                  <a:cubicBezTo>
                    <a:pt x="194177" y="66263"/>
                    <a:pt x="188372" y="93056"/>
                    <a:pt x="170855" y="110849"/>
                  </a:cubicBezTo>
                  <a:cubicBezTo>
                    <a:pt x="154989" y="126958"/>
                    <a:pt x="132142" y="133397"/>
                    <a:pt x="110469" y="128087"/>
                  </a:cubicBezTo>
                  <a:lnTo>
                    <a:pt x="41277" y="198381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2" name="그래픽 82">
              <a:extLst>
                <a:ext uri="{FF2B5EF4-FFF2-40B4-BE49-F238E27FC236}">
                  <a16:creationId xmlns:a16="http://schemas.microsoft.com/office/drawing/2014/main" id="{CA1B6167-3839-61C2-DE24-65841D315CA8}"/>
                </a:ext>
              </a:extLst>
            </p:cNvPr>
            <p:cNvGrpSpPr/>
            <p:nvPr/>
          </p:nvGrpSpPr>
          <p:grpSpPr>
            <a:xfrm>
              <a:off x="7422460" y="2228272"/>
              <a:ext cx="363181" cy="368725"/>
              <a:chOff x="7422460" y="2228272"/>
              <a:chExt cx="363181" cy="368725"/>
            </a:xfrm>
            <a:grpFill/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0462ED40-583C-7BE5-8FF0-8959E0D8E70A}"/>
                  </a:ext>
                </a:extLst>
              </p:cNvPr>
              <p:cNvSpPr/>
              <p:nvPr/>
            </p:nvSpPr>
            <p:spPr>
              <a:xfrm>
                <a:off x="7580227" y="2388464"/>
                <a:ext cx="205414" cy="208533"/>
              </a:xfrm>
              <a:custGeom>
                <a:avLst/>
                <a:gdLst>
                  <a:gd name="connsiteX0" fmla="*/ 145441 w 205414"/>
                  <a:gd name="connsiteY0" fmla="*/ 208534 h 208533"/>
                  <a:gd name="connsiteX1" fmla="*/ 145441 w 205414"/>
                  <a:gd name="connsiteY1" fmla="*/ 208534 h 208533"/>
                  <a:gd name="connsiteX2" fmla="*/ 135649 w 205414"/>
                  <a:gd name="connsiteY2" fmla="*/ 204431 h 208533"/>
                  <a:gd name="connsiteX3" fmla="*/ 20203 w 205414"/>
                  <a:gd name="connsiteY3" fmla="*/ 87191 h 208533"/>
                  <a:gd name="connsiteX4" fmla="*/ 20203 w 205414"/>
                  <a:gd name="connsiteY4" fmla="*/ 67546 h 208533"/>
                  <a:gd name="connsiteX5" fmla="*/ 20236 w 205414"/>
                  <a:gd name="connsiteY5" fmla="*/ 67513 h 208533"/>
                  <a:gd name="connsiteX6" fmla="*/ 0 w 205414"/>
                  <a:gd name="connsiteY6" fmla="*/ 46969 h 208533"/>
                  <a:gd name="connsiteX7" fmla="*/ 46249 w 205414"/>
                  <a:gd name="connsiteY7" fmla="*/ 0 h 208533"/>
                  <a:gd name="connsiteX8" fmla="*/ 66482 w 205414"/>
                  <a:gd name="connsiteY8" fmla="*/ 20553 h 208533"/>
                  <a:gd name="connsiteX9" fmla="*/ 76178 w 205414"/>
                  <a:gd name="connsiteY9" fmla="*/ 16542 h 208533"/>
                  <a:gd name="connsiteX10" fmla="*/ 85979 w 205414"/>
                  <a:gd name="connsiteY10" fmla="*/ 20648 h 208533"/>
                  <a:gd name="connsiteX11" fmla="*/ 201419 w 205414"/>
                  <a:gd name="connsiteY11" fmla="*/ 137890 h 208533"/>
                  <a:gd name="connsiteX12" fmla="*/ 201428 w 205414"/>
                  <a:gd name="connsiteY12" fmla="*/ 157527 h 208533"/>
                  <a:gd name="connsiteX13" fmla="*/ 155247 w 205414"/>
                  <a:gd name="connsiteY13" fmla="*/ 204425 h 208533"/>
                  <a:gd name="connsiteX14" fmla="*/ 145441 w 205414"/>
                  <a:gd name="connsiteY14" fmla="*/ 208534 h 208533"/>
                  <a:gd name="connsiteX15" fmla="*/ 16773 w 205414"/>
                  <a:gd name="connsiteY15" fmla="*/ 46972 h 208533"/>
                  <a:gd name="connsiteX16" fmla="*/ 30081 w 205414"/>
                  <a:gd name="connsiteY16" fmla="*/ 60484 h 208533"/>
                  <a:gd name="connsiteX17" fmla="*/ 31376 w 205414"/>
                  <a:gd name="connsiteY17" fmla="*/ 61374 h 208533"/>
                  <a:gd name="connsiteX18" fmla="*/ 39789 w 205414"/>
                  <a:gd name="connsiteY18" fmla="*/ 64682 h 208533"/>
                  <a:gd name="connsiteX19" fmla="*/ 28717 w 205414"/>
                  <a:gd name="connsiteY19" fmla="*/ 75935 h 208533"/>
                  <a:gd name="connsiteX20" fmla="*/ 28717 w 205414"/>
                  <a:gd name="connsiteY20" fmla="*/ 78808 h 208533"/>
                  <a:gd name="connsiteX21" fmla="*/ 144157 w 205414"/>
                  <a:gd name="connsiteY21" fmla="*/ 196044 h 208533"/>
                  <a:gd name="connsiteX22" fmla="*/ 145438 w 205414"/>
                  <a:gd name="connsiteY22" fmla="*/ 196584 h 208533"/>
                  <a:gd name="connsiteX23" fmla="*/ 146736 w 205414"/>
                  <a:gd name="connsiteY23" fmla="*/ 196032 h 208533"/>
                  <a:gd name="connsiteX24" fmla="*/ 192902 w 205414"/>
                  <a:gd name="connsiteY24" fmla="*/ 149155 h 208533"/>
                  <a:gd name="connsiteX25" fmla="*/ 192899 w 205414"/>
                  <a:gd name="connsiteY25" fmla="*/ 146280 h 208533"/>
                  <a:gd name="connsiteX26" fmla="*/ 77468 w 205414"/>
                  <a:gd name="connsiteY26" fmla="*/ 29043 h 208533"/>
                  <a:gd name="connsiteX27" fmla="*/ 76175 w 205414"/>
                  <a:gd name="connsiteY27" fmla="*/ 28495 h 208533"/>
                  <a:gd name="connsiteX28" fmla="*/ 74889 w 205414"/>
                  <a:gd name="connsiteY28" fmla="*/ 29046 h 208533"/>
                  <a:gd name="connsiteX29" fmla="*/ 63710 w 205414"/>
                  <a:gd name="connsiteY29" fmla="*/ 40418 h 208533"/>
                  <a:gd name="connsiteX30" fmla="*/ 60345 w 205414"/>
                  <a:gd name="connsiteY30" fmla="*/ 31833 h 208533"/>
                  <a:gd name="connsiteX31" fmla="*/ 59441 w 205414"/>
                  <a:gd name="connsiteY31" fmla="*/ 30445 h 208533"/>
                  <a:gd name="connsiteX32" fmla="*/ 46246 w 205414"/>
                  <a:gd name="connsiteY32" fmla="*/ 17040 h 208533"/>
                  <a:gd name="connsiteX33" fmla="*/ 16773 w 205414"/>
                  <a:gd name="connsiteY33" fmla="*/ 46972 h 20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05414" h="208533">
                    <a:moveTo>
                      <a:pt x="145441" y="208534"/>
                    </a:moveTo>
                    <a:lnTo>
                      <a:pt x="145441" y="208534"/>
                    </a:lnTo>
                    <a:cubicBezTo>
                      <a:pt x="141735" y="208534"/>
                      <a:pt x="138255" y="207075"/>
                      <a:pt x="135649" y="204431"/>
                    </a:cubicBezTo>
                    <a:lnTo>
                      <a:pt x="20203" y="87191"/>
                    </a:lnTo>
                    <a:cubicBezTo>
                      <a:pt x="14873" y="81775"/>
                      <a:pt x="14873" y="72962"/>
                      <a:pt x="20203" y="67546"/>
                    </a:cubicBezTo>
                    <a:lnTo>
                      <a:pt x="20236" y="67513"/>
                    </a:lnTo>
                    <a:lnTo>
                      <a:pt x="0" y="46969"/>
                    </a:lnTo>
                    <a:lnTo>
                      <a:pt x="46249" y="0"/>
                    </a:lnTo>
                    <a:lnTo>
                      <a:pt x="66482" y="20553"/>
                    </a:lnTo>
                    <a:cubicBezTo>
                      <a:pt x="69090" y="17962"/>
                      <a:pt x="72523" y="16542"/>
                      <a:pt x="76178" y="16542"/>
                    </a:cubicBezTo>
                    <a:cubicBezTo>
                      <a:pt x="79881" y="16542"/>
                      <a:pt x="83364" y="18000"/>
                      <a:pt x="85979" y="20648"/>
                    </a:cubicBezTo>
                    <a:lnTo>
                      <a:pt x="201419" y="137890"/>
                    </a:lnTo>
                    <a:cubicBezTo>
                      <a:pt x="206743" y="143300"/>
                      <a:pt x="206746" y="152108"/>
                      <a:pt x="201428" y="157527"/>
                    </a:cubicBezTo>
                    <a:lnTo>
                      <a:pt x="155247" y="204425"/>
                    </a:lnTo>
                    <a:cubicBezTo>
                      <a:pt x="152621" y="207075"/>
                      <a:pt x="149143" y="208534"/>
                      <a:pt x="145441" y="208534"/>
                    </a:cubicBezTo>
                    <a:close/>
                    <a:moveTo>
                      <a:pt x="16773" y="46972"/>
                    </a:moveTo>
                    <a:lnTo>
                      <a:pt x="30081" y="60484"/>
                    </a:lnTo>
                    <a:cubicBezTo>
                      <a:pt x="30475" y="60888"/>
                      <a:pt x="30931" y="61199"/>
                      <a:pt x="31376" y="61374"/>
                    </a:cubicBezTo>
                    <a:lnTo>
                      <a:pt x="39789" y="64682"/>
                    </a:lnTo>
                    <a:lnTo>
                      <a:pt x="28717" y="75935"/>
                    </a:lnTo>
                    <a:cubicBezTo>
                      <a:pt x="27949" y="76715"/>
                      <a:pt x="27949" y="78028"/>
                      <a:pt x="28717" y="78808"/>
                    </a:cubicBezTo>
                    <a:lnTo>
                      <a:pt x="144157" y="196044"/>
                    </a:lnTo>
                    <a:cubicBezTo>
                      <a:pt x="144596" y="196489"/>
                      <a:pt x="145097" y="196584"/>
                      <a:pt x="145438" y="196584"/>
                    </a:cubicBezTo>
                    <a:cubicBezTo>
                      <a:pt x="145781" y="196584"/>
                      <a:pt x="146285" y="196489"/>
                      <a:pt x="146736" y="196032"/>
                    </a:cubicBezTo>
                    <a:lnTo>
                      <a:pt x="192902" y="149155"/>
                    </a:lnTo>
                    <a:cubicBezTo>
                      <a:pt x="193664" y="148375"/>
                      <a:pt x="193667" y="147059"/>
                      <a:pt x="192899" y="146280"/>
                    </a:cubicBezTo>
                    <a:lnTo>
                      <a:pt x="77468" y="29043"/>
                    </a:lnTo>
                    <a:cubicBezTo>
                      <a:pt x="77020" y="28592"/>
                      <a:pt x="76519" y="28495"/>
                      <a:pt x="76175" y="28495"/>
                    </a:cubicBezTo>
                    <a:cubicBezTo>
                      <a:pt x="75837" y="28495"/>
                      <a:pt x="75336" y="28590"/>
                      <a:pt x="74889" y="29046"/>
                    </a:cubicBezTo>
                    <a:lnTo>
                      <a:pt x="63710" y="40418"/>
                    </a:lnTo>
                    <a:lnTo>
                      <a:pt x="60345" y="31833"/>
                    </a:lnTo>
                    <a:cubicBezTo>
                      <a:pt x="60140" y="31308"/>
                      <a:pt x="59835" y="30842"/>
                      <a:pt x="59441" y="30445"/>
                    </a:cubicBezTo>
                    <a:lnTo>
                      <a:pt x="46246" y="17040"/>
                    </a:lnTo>
                    <a:lnTo>
                      <a:pt x="16773" y="4697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CD37CEB1-2DE9-3FC8-861F-B2F8B3E84813}"/>
                  </a:ext>
                </a:extLst>
              </p:cNvPr>
              <p:cNvSpPr/>
              <p:nvPr/>
            </p:nvSpPr>
            <p:spPr>
              <a:xfrm rot="2726498">
                <a:off x="7441564" y="2340878"/>
                <a:ext cx="195402" cy="11952"/>
              </a:xfrm>
              <a:custGeom>
                <a:avLst/>
                <a:gdLst>
                  <a:gd name="connsiteX0" fmla="*/ 0 w 195402"/>
                  <a:gd name="connsiteY0" fmla="*/ 0 h 11952"/>
                  <a:gd name="connsiteX1" fmla="*/ 195403 w 195402"/>
                  <a:gd name="connsiteY1" fmla="*/ 0 h 11952"/>
                  <a:gd name="connsiteX2" fmla="*/ 195403 w 195402"/>
                  <a:gd name="connsiteY2" fmla="*/ 11952 h 11952"/>
                  <a:gd name="connsiteX3" fmla="*/ 0 w 195402"/>
                  <a:gd name="connsiteY3" fmla="*/ 11952 h 1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402" h="11952">
                    <a:moveTo>
                      <a:pt x="0" y="0"/>
                    </a:moveTo>
                    <a:lnTo>
                      <a:pt x="195403" y="0"/>
                    </a:lnTo>
                    <a:lnTo>
                      <a:pt x="195403" y="11952"/>
                    </a:lnTo>
                    <a:lnTo>
                      <a:pt x="0" y="1195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7FCDBD78-5F13-4608-18BA-5B970A995F52}"/>
                  </a:ext>
                </a:extLst>
              </p:cNvPr>
              <p:cNvSpPr/>
              <p:nvPr/>
            </p:nvSpPr>
            <p:spPr>
              <a:xfrm>
                <a:off x="7422460" y="2228272"/>
                <a:ext cx="63926" cy="64803"/>
              </a:xfrm>
              <a:custGeom>
                <a:avLst/>
                <a:gdLst>
                  <a:gd name="connsiteX0" fmla="*/ 56361 w 63926"/>
                  <a:gd name="connsiteY0" fmla="*/ 64804 h 64803"/>
                  <a:gd name="connsiteX1" fmla="*/ 26360 w 63926"/>
                  <a:gd name="connsiteY1" fmla="*/ 61682 h 64803"/>
                  <a:gd name="connsiteX2" fmla="*/ 0 w 63926"/>
                  <a:gd name="connsiteY2" fmla="*/ 19702 h 64803"/>
                  <a:gd name="connsiteX3" fmla="*/ 19391 w 63926"/>
                  <a:gd name="connsiteY3" fmla="*/ 0 h 64803"/>
                  <a:gd name="connsiteX4" fmla="*/ 60873 w 63926"/>
                  <a:gd name="connsiteY4" fmla="*/ 26867 h 64803"/>
                  <a:gd name="connsiteX5" fmla="*/ 63926 w 63926"/>
                  <a:gd name="connsiteY5" fmla="*/ 57140 h 64803"/>
                  <a:gd name="connsiteX6" fmla="*/ 56361 w 63926"/>
                  <a:gd name="connsiteY6" fmla="*/ 64804 h 64803"/>
                  <a:gd name="connsiteX7" fmla="*/ 33386 w 63926"/>
                  <a:gd name="connsiteY7" fmla="*/ 50396 h 64803"/>
                  <a:gd name="connsiteX8" fmla="*/ 51419 w 63926"/>
                  <a:gd name="connsiteY8" fmla="*/ 52273 h 64803"/>
                  <a:gd name="connsiteX9" fmla="*/ 49554 w 63926"/>
                  <a:gd name="connsiteY9" fmla="*/ 33777 h 64803"/>
                  <a:gd name="connsiteX10" fmla="*/ 21072 w 63926"/>
                  <a:gd name="connsiteY10" fmla="*/ 15329 h 64803"/>
                  <a:gd name="connsiteX11" fmla="*/ 15149 w 63926"/>
                  <a:gd name="connsiteY11" fmla="*/ 21350 h 64803"/>
                  <a:gd name="connsiteX12" fmla="*/ 33386 w 63926"/>
                  <a:gd name="connsiteY12" fmla="*/ 50396 h 6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926" h="64803">
                    <a:moveTo>
                      <a:pt x="56361" y="64804"/>
                    </a:moveTo>
                    <a:lnTo>
                      <a:pt x="26360" y="61682"/>
                    </a:lnTo>
                    <a:lnTo>
                      <a:pt x="0" y="19702"/>
                    </a:lnTo>
                    <a:lnTo>
                      <a:pt x="19391" y="0"/>
                    </a:lnTo>
                    <a:lnTo>
                      <a:pt x="60873" y="26867"/>
                    </a:lnTo>
                    <a:lnTo>
                      <a:pt x="63926" y="57140"/>
                    </a:lnTo>
                    <a:lnTo>
                      <a:pt x="56361" y="64804"/>
                    </a:lnTo>
                    <a:close/>
                    <a:moveTo>
                      <a:pt x="33386" y="50396"/>
                    </a:moveTo>
                    <a:lnTo>
                      <a:pt x="51419" y="52273"/>
                    </a:lnTo>
                    <a:lnTo>
                      <a:pt x="49554" y="33777"/>
                    </a:lnTo>
                    <a:lnTo>
                      <a:pt x="21072" y="15329"/>
                    </a:lnTo>
                    <a:lnTo>
                      <a:pt x="15149" y="21350"/>
                    </a:lnTo>
                    <a:lnTo>
                      <a:pt x="33386" y="5039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073991-8D9E-86D6-05D4-D2891F7235EB}"/>
                  </a:ext>
                </a:extLst>
              </p:cNvPr>
              <p:cNvSpPr/>
              <p:nvPr/>
            </p:nvSpPr>
            <p:spPr>
              <a:xfrm>
                <a:off x="7646639" y="2455994"/>
                <a:ext cx="88815" cy="90020"/>
              </a:xfrm>
              <a:custGeom>
                <a:avLst/>
                <a:gdLst>
                  <a:gd name="connsiteX0" fmla="*/ 82838 w 88815"/>
                  <a:gd name="connsiteY0" fmla="*/ 90020 h 90020"/>
                  <a:gd name="connsiteX1" fmla="*/ 78581 w 88815"/>
                  <a:gd name="connsiteY1" fmla="*/ 88235 h 90020"/>
                  <a:gd name="connsiteX2" fmla="*/ 1718 w 88815"/>
                  <a:gd name="connsiteY2" fmla="*/ 10172 h 90020"/>
                  <a:gd name="connsiteX3" fmla="*/ 1780 w 88815"/>
                  <a:gd name="connsiteY3" fmla="*/ 1720 h 90020"/>
                  <a:gd name="connsiteX4" fmla="*/ 10232 w 88815"/>
                  <a:gd name="connsiteY4" fmla="*/ 1782 h 90020"/>
                  <a:gd name="connsiteX5" fmla="*/ 87098 w 88815"/>
                  <a:gd name="connsiteY5" fmla="*/ 79849 h 90020"/>
                  <a:gd name="connsiteX6" fmla="*/ 87036 w 88815"/>
                  <a:gd name="connsiteY6" fmla="*/ 88301 h 90020"/>
                  <a:gd name="connsiteX7" fmla="*/ 82838 w 88815"/>
                  <a:gd name="connsiteY7" fmla="*/ 90020 h 9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15" h="90020">
                    <a:moveTo>
                      <a:pt x="82838" y="90020"/>
                    </a:moveTo>
                    <a:cubicBezTo>
                      <a:pt x="81293" y="90020"/>
                      <a:pt x="79752" y="89424"/>
                      <a:pt x="78581" y="88235"/>
                    </a:cubicBezTo>
                    <a:lnTo>
                      <a:pt x="1718" y="10172"/>
                    </a:lnTo>
                    <a:cubicBezTo>
                      <a:pt x="-598" y="7818"/>
                      <a:pt x="-568" y="4035"/>
                      <a:pt x="1780" y="1720"/>
                    </a:cubicBezTo>
                    <a:cubicBezTo>
                      <a:pt x="4134" y="-595"/>
                      <a:pt x="7913" y="-572"/>
                      <a:pt x="10232" y="1782"/>
                    </a:cubicBezTo>
                    <a:lnTo>
                      <a:pt x="87098" y="79849"/>
                    </a:lnTo>
                    <a:cubicBezTo>
                      <a:pt x="89413" y="82200"/>
                      <a:pt x="89383" y="85985"/>
                      <a:pt x="87036" y="88301"/>
                    </a:cubicBezTo>
                    <a:cubicBezTo>
                      <a:pt x="85865" y="89448"/>
                      <a:pt x="84353" y="90020"/>
                      <a:pt x="82838" y="900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D059E96D-8DB2-1C1A-4033-5B8599717E56}"/>
                  </a:ext>
                </a:extLst>
              </p:cNvPr>
              <p:cNvSpPr/>
              <p:nvPr/>
            </p:nvSpPr>
            <p:spPr>
              <a:xfrm rot="2673261">
                <a:off x="7622404" y="2396611"/>
                <a:ext cx="11953" cy="81776"/>
              </a:xfrm>
              <a:custGeom>
                <a:avLst/>
                <a:gdLst>
                  <a:gd name="connsiteX0" fmla="*/ 0 w 11953"/>
                  <a:gd name="connsiteY0" fmla="*/ 0 h 81776"/>
                  <a:gd name="connsiteX1" fmla="*/ 11953 w 11953"/>
                  <a:gd name="connsiteY1" fmla="*/ 0 h 81776"/>
                  <a:gd name="connsiteX2" fmla="*/ 11953 w 11953"/>
                  <a:gd name="connsiteY2" fmla="*/ 81777 h 81776"/>
                  <a:gd name="connsiteX3" fmla="*/ 0 w 11953"/>
                  <a:gd name="connsiteY3" fmla="*/ 81777 h 8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3" h="81776">
                    <a:moveTo>
                      <a:pt x="0" y="0"/>
                    </a:moveTo>
                    <a:lnTo>
                      <a:pt x="11953" y="0"/>
                    </a:lnTo>
                    <a:lnTo>
                      <a:pt x="11953" y="81777"/>
                    </a:lnTo>
                    <a:lnTo>
                      <a:pt x="0" y="81777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그래픽 87">
            <a:extLst>
              <a:ext uri="{FF2B5EF4-FFF2-40B4-BE49-F238E27FC236}">
                <a16:creationId xmlns:a16="http://schemas.microsoft.com/office/drawing/2014/main" id="{9403C680-1A42-ABFC-FF38-D10D3BC754D5}"/>
              </a:ext>
            </a:extLst>
          </p:cNvPr>
          <p:cNvGrpSpPr/>
          <p:nvPr/>
        </p:nvGrpSpPr>
        <p:grpSpPr>
          <a:xfrm>
            <a:off x="6841071" y="5765615"/>
            <a:ext cx="375581" cy="379454"/>
            <a:chOff x="9527622" y="2221706"/>
            <a:chExt cx="375581" cy="379454"/>
          </a:xfrm>
          <a:solidFill>
            <a:schemeClr val="accent1"/>
          </a:solidFill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8F7AEEE-861A-365D-37D4-88579E911858}"/>
                </a:ext>
              </a:extLst>
            </p:cNvPr>
            <p:cNvSpPr/>
            <p:nvPr/>
          </p:nvSpPr>
          <p:spPr>
            <a:xfrm>
              <a:off x="9714256" y="2456336"/>
              <a:ext cx="137824" cy="113225"/>
            </a:xfrm>
            <a:custGeom>
              <a:avLst/>
              <a:gdLst>
                <a:gd name="connsiteX0" fmla="*/ 81408 w 137824"/>
                <a:gd name="connsiteY0" fmla="*/ 113226 h 113225"/>
                <a:gd name="connsiteX1" fmla="*/ 0 w 137824"/>
                <a:gd name="connsiteY1" fmla="*/ 0 h 113225"/>
                <a:gd name="connsiteX2" fmla="*/ 137825 w 137824"/>
                <a:gd name="connsiteY2" fmla="*/ 45262 h 113225"/>
                <a:gd name="connsiteX3" fmla="*/ 134739 w 137824"/>
                <a:gd name="connsiteY3" fmla="*/ 51407 h 113225"/>
                <a:gd name="connsiteX4" fmla="*/ 86264 w 137824"/>
                <a:gd name="connsiteY4" fmla="*/ 109481 h 113225"/>
                <a:gd name="connsiteX5" fmla="*/ 81408 w 137824"/>
                <a:gd name="connsiteY5" fmla="*/ 113226 h 113225"/>
                <a:gd name="connsiteX6" fmla="*/ 30857 w 137824"/>
                <a:gd name="connsiteY6" fmla="*/ 22610 h 113225"/>
                <a:gd name="connsiteX7" fmla="*/ 83815 w 137824"/>
                <a:gd name="connsiteY7" fmla="*/ 96266 h 113225"/>
                <a:gd name="connsiteX8" fmla="*/ 120909 w 137824"/>
                <a:gd name="connsiteY8" fmla="*/ 52184 h 113225"/>
                <a:gd name="connsiteX9" fmla="*/ 30857 w 137824"/>
                <a:gd name="connsiteY9" fmla="*/ 22610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824" h="113225">
                  <a:moveTo>
                    <a:pt x="81408" y="113226"/>
                  </a:moveTo>
                  <a:lnTo>
                    <a:pt x="0" y="0"/>
                  </a:lnTo>
                  <a:lnTo>
                    <a:pt x="137825" y="45262"/>
                  </a:lnTo>
                  <a:lnTo>
                    <a:pt x="134739" y="51407"/>
                  </a:lnTo>
                  <a:cubicBezTo>
                    <a:pt x="123489" y="73813"/>
                    <a:pt x="107181" y="93349"/>
                    <a:pt x="86264" y="109481"/>
                  </a:cubicBezTo>
                  <a:lnTo>
                    <a:pt x="81408" y="113226"/>
                  </a:lnTo>
                  <a:close/>
                  <a:moveTo>
                    <a:pt x="30857" y="22610"/>
                  </a:moveTo>
                  <a:lnTo>
                    <a:pt x="83815" y="96266"/>
                  </a:lnTo>
                  <a:cubicBezTo>
                    <a:pt x="99165" y="83548"/>
                    <a:pt x="111607" y="68761"/>
                    <a:pt x="120909" y="52184"/>
                  </a:cubicBezTo>
                  <a:lnTo>
                    <a:pt x="30857" y="2261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D0D7D39-4893-A6D8-B44E-C68EF24BD238}"/>
                </a:ext>
              </a:extLst>
            </p:cNvPr>
            <p:cNvSpPr/>
            <p:nvPr/>
          </p:nvSpPr>
          <p:spPr>
            <a:xfrm>
              <a:off x="9695533" y="2221706"/>
              <a:ext cx="207670" cy="273968"/>
            </a:xfrm>
            <a:custGeom>
              <a:avLst/>
              <a:gdLst>
                <a:gd name="connsiteX0" fmla="*/ 197076 w 207670"/>
                <a:gd name="connsiteY0" fmla="*/ 273969 h 273968"/>
                <a:gd name="connsiteX1" fmla="*/ 0 w 207670"/>
                <a:gd name="connsiteY1" fmla="*/ 209236 h 273968"/>
                <a:gd name="connsiteX2" fmla="*/ 0 w 207670"/>
                <a:gd name="connsiteY2" fmla="*/ 0 h 273968"/>
                <a:gd name="connsiteX3" fmla="*/ 6033 w 207670"/>
                <a:gd name="connsiteY3" fmla="*/ 107 h 273968"/>
                <a:gd name="connsiteX4" fmla="*/ 65319 w 207670"/>
                <a:gd name="connsiteY4" fmla="*/ 10239 h 273968"/>
                <a:gd name="connsiteX5" fmla="*/ 185156 w 207670"/>
                <a:gd name="connsiteY5" fmla="*/ 113658 h 273968"/>
                <a:gd name="connsiteX6" fmla="*/ 198822 w 207670"/>
                <a:gd name="connsiteY6" fmla="*/ 268138 h 273968"/>
                <a:gd name="connsiteX7" fmla="*/ 197076 w 207670"/>
                <a:gd name="connsiteY7" fmla="*/ 273969 h 273968"/>
                <a:gd name="connsiteX8" fmla="*/ 11855 w 207670"/>
                <a:gd name="connsiteY8" fmla="*/ 200654 h 273968"/>
                <a:gd name="connsiteX9" fmla="*/ 189119 w 207670"/>
                <a:gd name="connsiteY9" fmla="*/ 258880 h 273968"/>
                <a:gd name="connsiteX10" fmla="*/ 174567 w 207670"/>
                <a:gd name="connsiteY10" fmla="*/ 118997 h 273968"/>
                <a:gd name="connsiteX11" fmla="*/ 61620 w 207670"/>
                <a:gd name="connsiteY11" fmla="*/ 21501 h 273968"/>
                <a:gd name="connsiteX12" fmla="*/ 11855 w 207670"/>
                <a:gd name="connsiteY12" fmla="*/ 12145 h 273968"/>
                <a:gd name="connsiteX13" fmla="*/ 11855 w 207670"/>
                <a:gd name="connsiteY13" fmla="*/ 200654 h 27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670" h="273968">
                  <a:moveTo>
                    <a:pt x="197076" y="273969"/>
                  </a:moveTo>
                  <a:lnTo>
                    <a:pt x="0" y="209236"/>
                  </a:lnTo>
                  <a:lnTo>
                    <a:pt x="0" y="0"/>
                  </a:lnTo>
                  <a:lnTo>
                    <a:pt x="6033" y="107"/>
                  </a:lnTo>
                  <a:cubicBezTo>
                    <a:pt x="26784" y="471"/>
                    <a:pt x="45069" y="3593"/>
                    <a:pt x="65319" y="10239"/>
                  </a:cubicBezTo>
                  <a:cubicBezTo>
                    <a:pt x="117622" y="27407"/>
                    <a:pt x="160180" y="64134"/>
                    <a:pt x="185156" y="113658"/>
                  </a:cubicBezTo>
                  <a:cubicBezTo>
                    <a:pt x="209390" y="161727"/>
                    <a:pt x="214246" y="216588"/>
                    <a:pt x="198822" y="268138"/>
                  </a:cubicBezTo>
                  <a:lnTo>
                    <a:pt x="197076" y="273969"/>
                  </a:lnTo>
                  <a:close/>
                  <a:moveTo>
                    <a:pt x="11855" y="200654"/>
                  </a:moveTo>
                  <a:lnTo>
                    <a:pt x="189119" y="258880"/>
                  </a:lnTo>
                  <a:cubicBezTo>
                    <a:pt x="201615" y="211972"/>
                    <a:pt x="196513" y="162531"/>
                    <a:pt x="174567" y="118997"/>
                  </a:cubicBezTo>
                  <a:cubicBezTo>
                    <a:pt x="151023" y="72301"/>
                    <a:pt x="110910" y="37679"/>
                    <a:pt x="61620" y="21501"/>
                  </a:cubicBezTo>
                  <a:cubicBezTo>
                    <a:pt x="44286" y="15813"/>
                    <a:pt x="29073" y="12928"/>
                    <a:pt x="11855" y="12145"/>
                  </a:cubicBezTo>
                  <a:lnTo>
                    <a:pt x="11855" y="200654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7AE65EB-6B1D-B3B6-5A04-759AFE810508}"/>
                </a:ext>
              </a:extLst>
            </p:cNvPr>
            <p:cNvSpPr/>
            <p:nvPr/>
          </p:nvSpPr>
          <p:spPr>
            <a:xfrm>
              <a:off x="9527622" y="2259055"/>
              <a:ext cx="252777" cy="342104"/>
            </a:xfrm>
            <a:custGeom>
              <a:avLst/>
              <a:gdLst>
                <a:gd name="connsiteX0" fmla="*/ 169544 w 252777"/>
                <a:gd name="connsiteY0" fmla="*/ 342104 h 342104"/>
                <a:gd name="connsiteX1" fmla="*/ 169532 w 252777"/>
                <a:gd name="connsiteY1" fmla="*/ 342104 h 342104"/>
                <a:gd name="connsiteX2" fmla="*/ 49595 w 252777"/>
                <a:gd name="connsiteY2" fmla="*/ 291931 h 342104"/>
                <a:gd name="connsiteX3" fmla="*/ 49598 w 252777"/>
                <a:gd name="connsiteY3" fmla="*/ 49522 h 342104"/>
                <a:gd name="connsiteX4" fmla="*/ 143122 w 252777"/>
                <a:gd name="connsiteY4" fmla="*/ 1002 h 342104"/>
                <a:gd name="connsiteX5" fmla="*/ 149916 w 252777"/>
                <a:gd name="connsiteY5" fmla="*/ 0 h 342104"/>
                <a:gd name="connsiteX6" fmla="*/ 149916 w 252777"/>
                <a:gd name="connsiteY6" fmla="*/ 177418 h 342104"/>
                <a:gd name="connsiteX7" fmla="*/ 158012 w 252777"/>
                <a:gd name="connsiteY7" fmla="*/ 188476 h 342104"/>
                <a:gd name="connsiteX8" fmla="*/ 252778 w 252777"/>
                <a:gd name="connsiteY8" fmla="*/ 320298 h 342104"/>
                <a:gd name="connsiteX9" fmla="*/ 246662 w 252777"/>
                <a:gd name="connsiteY9" fmla="*/ 323446 h 342104"/>
                <a:gd name="connsiteX10" fmla="*/ 169544 w 252777"/>
                <a:gd name="connsiteY10" fmla="*/ 342104 h 342104"/>
                <a:gd name="connsiteX11" fmla="*/ 138061 w 252777"/>
                <a:gd name="connsiteY11" fmla="*/ 13889 h 342104"/>
                <a:gd name="connsiteX12" fmla="*/ 58026 w 252777"/>
                <a:gd name="connsiteY12" fmla="*/ 57858 h 342104"/>
                <a:gd name="connsiteX13" fmla="*/ 58023 w 252777"/>
                <a:gd name="connsiteY13" fmla="*/ 283591 h 342104"/>
                <a:gd name="connsiteX14" fmla="*/ 169532 w 252777"/>
                <a:gd name="connsiteY14" fmla="*/ 330247 h 342104"/>
                <a:gd name="connsiteX15" fmla="*/ 169544 w 252777"/>
                <a:gd name="connsiteY15" fmla="*/ 330247 h 342104"/>
                <a:gd name="connsiteX16" fmla="*/ 235035 w 252777"/>
                <a:gd name="connsiteY16" fmla="*/ 315919 h 342104"/>
                <a:gd name="connsiteX17" fmla="*/ 148416 w 252777"/>
                <a:gd name="connsiteY17" fmla="*/ 195434 h 342104"/>
                <a:gd name="connsiteX18" fmla="*/ 138061 w 252777"/>
                <a:gd name="connsiteY18" fmla="*/ 181287 h 342104"/>
                <a:gd name="connsiteX19" fmla="*/ 138061 w 252777"/>
                <a:gd name="connsiteY19" fmla="*/ 13889 h 34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777" h="342104">
                  <a:moveTo>
                    <a:pt x="169544" y="342104"/>
                  </a:moveTo>
                  <a:lnTo>
                    <a:pt x="169532" y="342104"/>
                  </a:lnTo>
                  <a:cubicBezTo>
                    <a:pt x="124214" y="342104"/>
                    <a:pt x="81620" y="324285"/>
                    <a:pt x="49595" y="291931"/>
                  </a:cubicBezTo>
                  <a:cubicBezTo>
                    <a:pt x="-16534" y="225096"/>
                    <a:pt x="-16531" y="116353"/>
                    <a:pt x="49598" y="49522"/>
                  </a:cubicBezTo>
                  <a:cubicBezTo>
                    <a:pt x="76293" y="22545"/>
                    <a:pt x="107758" y="6222"/>
                    <a:pt x="143122" y="1002"/>
                  </a:cubicBezTo>
                  <a:lnTo>
                    <a:pt x="149916" y="0"/>
                  </a:lnTo>
                  <a:lnTo>
                    <a:pt x="149916" y="177418"/>
                  </a:lnTo>
                  <a:lnTo>
                    <a:pt x="158012" y="188476"/>
                  </a:lnTo>
                  <a:lnTo>
                    <a:pt x="252778" y="320298"/>
                  </a:lnTo>
                  <a:lnTo>
                    <a:pt x="246662" y="323446"/>
                  </a:lnTo>
                  <a:cubicBezTo>
                    <a:pt x="222946" y="335651"/>
                    <a:pt x="196278" y="342104"/>
                    <a:pt x="169544" y="342104"/>
                  </a:cubicBezTo>
                  <a:close/>
                  <a:moveTo>
                    <a:pt x="138061" y="13889"/>
                  </a:moveTo>
                  <a:cubicBezTo>
                    <a:pt x="108043" y="19726"/>
                    <a:pt x="81143" y="34498"/>
                    <a:pt x="58026" y="57858"/>
                  </a:cubicBezTo>
                  <a:cubicBezTo>
                    <a:pt x="-3555" y="120091"/>
                    <a:pt x="-3558" y="221352"/>
                    <a:pt x="58023" y="283591"/>
                  </a:cubicBezTo>
                  <a:cubicBezTo>
                    <a:pt x="87804" y="313678"/>
                    <a:pt x="127404" y="330247"/>
                    <a:pt x="169532" y="330247"/>
                  </a:cubicBezTo>
                  <a:lnTo>
                    <a:pt x="169544" y="330247"/>
                  </a:lnTo>
                  <a:cubicBezTo>
                    <a:pt x="192095" y="330247"/>
                    <a:pt x="214589" y="325311"/>
                    <a:pt x="235035" y="315919"/>
                  </a:cubicBezTo>
                  <a:lnTo>
                    <a:pt x="148416" y="195434"/>
                  </a:lnTo>
                  <a:lnTo>
                    <a:pt x="138061" y="181287"/>
                  </a:lnTo>
                  <a:lnTo>
                    <a:pt x="138061" y="13889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래픽 92">
            <a:extLst>
              <a:ext uri="{FF2B5EF4-FFF2-40B4-BE49-F238E27FC236}">
                <a16:creationId xmlns:a16="http://schemas.microsoft.com/office/drawing/2014/main" id="{6F8686B9-603E-AC2B-52C8-CB889839F06C}"/>
              </a:ext>
            </a:extLst>
          </p:cNvPr>
          <p:cNvGrpSpPr/>
          <p:nvPr/>
        </p:nvGrpSpPr>
        <p:grpSpPr>
          <a:xfrm>
            <a:off x="4974121" y="5790467"/>
            <a:ext cx="379454" cy="329751"/>
            <a:chOff x="2183894" y="4449843"/>
            <a:chExt cx="379454" cy="329751"/>
          </a:xfrm>
          <a:solidFill>
            <a:schemeClr val="accent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51B3712-7198-2654-5265-7D4EABA3C107}"/>
                </a:ext>
              </a:extLst>
            </p:cNvPr>
            <p:cNvSpPr/>
            <p:nvPr/>
          </p:nvSpPr>
          <p:spPr>
            <a:xfrm>
              <a:off x="2183894" y="4449843"/>
              <a:ext cx="133467" cy="329751"/>
            </a:xfrm>
            <a:custGeom>
              <a:avLst/>
              <a:gdLst>
                <a:gd name="connsiteX0" fmla="*/ 31634 w 133467"/>
                <a:gd name="connsiteY0" fmla="*/ 329751 h 329751"/>
                <a:gd name="connsiteX1" fmla="*/ 0 w 133467"/>
                <a:gd name="connsiteY1" fmla="*/ 297788 h 329751"/>
                <a:gd name="connsiteX2" fmla="*/ 0 w 133467"/>
                <a:gd name="connsiteY2" fmla="*/ 0 h 329751"/>
                <a:gd name="connsiteX3" fmla="*/ 101830 w 133467"/>
                <a:gd name="connsiteY3" fmla="*/ 0 h 329751"/>
                <a:gd name="connsiteX4" fmla="*/ 133467 w 133467"/>
                <a:gd name="connsiteY4" fmla="*/ 31960 h 329751"/>
                <a:gd name="connsiteX5" fmla="*/ 121609 w 133467"/>
                <a:gd name="connsiteY5" fmla="*/ 31960 h 329751"/>
                <a:gd name="connsiteX6" fmla="*/ 101830 w 133467"/>
                <a:gd name="connsiteY6" fmla="*/ 11858 h 329751"/>
                <a:gd name="connsiteX7" fmla="*/ 11858 w 133467"/>
                <a:gd name="connsiteY7" fmla="*/ 11858 h 329751"/>
                <a:gd name="connsiteX8" fmla="*/ 11858 w 133467"/>
                <a:gd name="connsiteY8" fmla="*/ 297788 h 329751"/>
                <a:gd name="connsiteX9" fmla="*/ 31637 w 133467"/>
                <a:gd name="connsiteY9" fmla="*/ 317894 h 329751"/>
                <a:gd name="connsiteX10" fmla="*/ 51410 w 133467"/>
                <a:gd name="connsiteY10" fmla="*/ 297788 h 329751"/>
                <a:gd name="connsiteX11" fmla="*/ 51410 w 133467"/>
                <a:gd name="connsiteY11" fmla="*/ 131952 h 329751"/>
                <a:gd name="connsiteX12" fmla="*/ 63268 w 133467"/>
                <a:gd name="connsiteY12" fmla="*/ 131952 h 329751"/>
                <a:gd name="connsiteX13" fmla="*/ 63268 w 133467"/>
                <a:gd name="connsiteY13" fmla="*/ 297788 h 329751"/>
                <a:gd name="connsiteX14" fmla="*/ 31634 w 133467"/>
                <a:gd name="connsiteY14" fmla="*/ 329751 h 32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467" h="329751">
                  <a:moveTo>
                    <a:pt x="31634" y="329751"/>
                  </a:moveTo>
                  <a:cubicBezTo>
                    <a:pt x="14191" y="329751"/>
                    <a:pt x="0" y="315412"/>
                    <a:pt x="0" y="297788"/>
                  </a:cubicBezTo>
                  <a:lnTo>
                    <a:pt x="0" y="0"/>
                  </a:lnTo>
                  <a:lnTo>
                    <a:pt x="101830" y="0"/>
                  </a:lnTo>
                  <a:cubicBezTo>
                    <a:pt x="119273" y="0"/>
                    <a:pt x="133467" y="14336"/>
                    <a:pt x="133467" y="31960"/>
                  </a:cubicBezTo>
                  <a:lnTo>
                    <a:pt x="121609" y="31960"/>
                  </a:lnTo>
                  <a:cubicBezTo>
                    <a:pt x="121609" y="20876"/>
                    <a:pt x="112736" y="11858"/>
                    <a:pt x="101830" y="11858"/>
                  </a:cubicBezTo>
                  <a:lnTo>
                    <a:pt x="11858" y="11858"/>
                  </a:lnTo>
                  <a:lnTo>
                    <a:pt x="11858" y="297788"/>
                  </a:lnTo>
                  <a:cubicBezTo>
                    <a:pt x="11858" y="308873"/>
                    <a:pt x="20731" y="317894"/>
                    <a:pt x="31637" y="317894"/>
                  </a:cubicBezTo>
                  <a:cubicBezTo>
                    <a:pt x="42540" y="317894"/>
                    <a:pt x="51410" y="308873"/>
                    <a:pt x="51410" y="297788"/>
                  </a:cubicBezTo>
                  <a:lnTo>
                    <a:pt x="51410" y="131952"/>
                  </a:lnTo>
                  <a:lnTo>
                    <a:pt x="63268" y="131952"/>
                  </a:lnTo>
                  <a:lnTo>
                    <a:pt x="63268" y="297788"/>
                  </a:lnTo>
                  <a:cubicBezTo>
                    <a:pt x="63265" y="315412"/>
                    <a:pt x="49077" y="329751"/>
                    <a:pt x="31634" y="32975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018CBB7-A1E2-9ABE-3736-0F2A6401B719}"/>
                </a:ext>
              </a:extLst>
            </p:cNvPr>
            <p:cNvSpPr/>
            <p:nvPr/>
          </p:nvSpPr>
          <p:spPr>
            <a:xfrm>
              <a:off x="2183894" y="4747631"/>
              <a:ext cx="63268" cy="31963"/>
            </a:xfrm>
            <a:custGeom>
              <a:avLst/>
              <a:gdLst>
                <a:gd name="connsiteX0" fmla="*/ 31634 w 63268"/>
                <a:gd name="connsiteY0" fmla="*/ 31963 h 31963"/>
                <a:gd name="connsiteX1" fmla="*/ 0 w 63268"/>
                <a:gd name="connsiteY1" fmla="*/ 0 h 31963"/>
                <a:gd name="connsiteX2" fmla="*/ 11858 w 63268"/>
                <a:gd name="connsiteY2" fmla="*/ 0 h 31963"/>
                <a:gd name="connsiteX3" fmla="*/ 31637 w 63268"/>
                <a:gd name="connsiteY3" fmla="*/ 20105 h 31963"/>
                <a:gd name="connsiteX4" fmla="*/ 51410 w 63268"/>
                <a:gd name="connsiteY4" fmla="*/ 0 h 31963"/>
                <a:gd name="connsiteX5" fmla="*/ 63268 w 63268"/>
                <a:gd name="connsiteY5" fmla="*/ 0 h 31963"/>
                <a:gd name="connsiteX6" fmla="*/ 31634 w 63268"/>
                <a:gd name="connsiteY6" fmla="*/ 31963 h 3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68" h="31963">
                  <a:moveTo>
                    <a:pt x="31634" y="31963"/>
                  </a:moveTo>
                  <a:cubicBezTo>
                    <a:pt x="14191" y="31963"/>
                    <a:pt x="0" y="17624"/>
                    <a:pt x="0" y="0"/>
                  </a:cubicBezTo>
                  <a:lnTo>
                    <a:pt x="11858" y="0"/>
                  </a:lnTo>
                  <a:cubicBezTo>
                    <a:pt x="11858" y="11084"/>
                    <a:pt x="20731" y="20105"/>
                    <a:pt x="31637" y="20105"/>
                  </a:cubicBezTo>
                  <a:cubicBezTo>
                    <a:pt x="42540" y="20105"/>
                    <a:pt x="51410" y="11084"/>
                    <a:pt x="51410" y="0"/>
                  </a:cubicBezTo>
                  <a:lnTo>
                    <a:pt x="63268" y="0"/>
                  </a:lnTo>
                  <a:cubicBezTo>
                    <a:pt x="63265" y="17624"/>
                    <a:pt x="49077" y="31963"/>
                    <a:pt x="31634" y="3196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203BCC3-8CD7-3DD4-3064-5C3BC2ED8016}"/>
                </a:ext>
              </a:extLst>
            </p:cNvPr>
            <p:cNvSpPr/>
            <p:nvPr/>
          </p:nvSpPr>
          <p:spPr>
            <a:xfrm>
              <a:off x="2215530" y="4478746"/>
              <a:ext cx="347817" cy="300847"/>
            </a:xfrm>
            <a:custGeom>
              <a:avLst/>
              <a:gdLst>
                <a:gd name="connsiteX0" fmla="*/ 316180 w 347817"/>
                <a:gd name="connsiteY0" fmla="*/ 300848 h 300847"/>
                <a:gd name="connsiteX1" fmla="*/ 0 w 347817"/>
                <a:gd name="connsiteY1" fmla="*/ 300848 h 300847"/>
                <a:gd name="connsiteX2" fmla="*/ 0 w 347817"/>
                <a:gd name="connsiteY2" fmla="*/ 288990 h 300847"/>
                <a:gd name="connsiteX3" fmla="*/ 19773 w 347817"/>
                <a:gd name="connsiteY3" fmla="*/ 268885 h 300847"/>
                <a:gd name="connsiteX4" fmla="*/ 19773 w 347817"/>
                <a:gd name="connsiteY4" fmla="*/ 0 h 300847"/>
                <a:gd name="connsiteX5" fmla="*/ 120622 w 347817"/>
                <a:gd name="connsiteY5" fmla="*/ 0 h 300847"/>
                <a:gd name="connsiteX6" fmla="*/ 150338 w 347817"/>
                <a:gd name="connsiteY6" fmla="*/ 21027 h 300847"/>
                <a:gd name="connsiteX7" fmla="*/ 347817 w 347817"/>
                <a:gd name="connsiteY7" fmla="*/ 21027 h 300847"/>
                <a:gd name="connsiteX8" fmla="*/ 347817 w 347817"/>
                <a:gd name="connsiteY8" fmla="*/ 268885 h 300847"/>
                <a:gd name="connsiteX9" fmla="*/ 316180 w 347817"/>
                <a:gd name="connsiteY9" fmla="*/ 300848 h 300847"/>
                <a:gd name="connsiteX10" fmla="*/ 24573 w 347817"/>
                <a:gd name="connsiteY10" fmla="*/ 288990 h 300847"/>
                <a:gd name="connsiteX11" fmla="*/ 316180 w 347817"/>
                <a:gd name="connsiteY11" fmla="*/ 288990 h 300847"/>
                <a:gd name="connsiteX12" fmla="*/ 335959 w 347817"/>
                <a:gd name="connsiteY12" fmla="*/ 268885 h 300847"/>
                <a:gd name="connsiteX13" fmla="*/ 335959 w 347817"/>
                <a:gd name="connsiteY13" fmla="*/ 32885 h 300847"/>
                <a:gd name="connsiteX14" fmla="*/ 140940 w 347817"/>
                <a:gd name="connsiteY14" fmla="*/ 32885 h 300847"/>
                <a:gd name="connsiteX15" fmla="*/ 140016 w 347817"/>
                <a:gd name="connsiteY15" fmla="*/ 28077 h 300847"/>
                <a:gd name="connsiteX16" fmla="*/ 120622 w 347817"/>
                <a:gd name="connsiteY16" fmla="*/ 11858 h 300847"/>
                <a:gd name="connsiteX17" fmla="*/ 31631 w 347817"/>
                <a:gd name="connsiteY17" fmla="*/ 11858 h 300847"/>
                <a:gd name="connsiteX18" fmla="*/ 31631 w 347817"/>
                <a:gd name="connsiteY18" fmla="*/ 268885 h 300847"/>
                <a:gd name="connsiteX19" fmla="*/ 24573 w 347817"/>
                <a:gd name="connsiteY19" fmla="*/ 288990 h 30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7817" h="300847">
                  <a:moveTo>
                    <a:pt x="316180" y="300848"/>
                  </a:moveTo>
                  <a:lnTo>
                    <a:pt x="0" y="300848"/>
                  </a:lnTo>
                  <a:lnTo>
                    <a:pt x="0" y="288990"/>
                  </a:lnTo>
                  <a:cubicBezTo>
                    <a:pt x="10903" y="288990"/>
                    <a:pt x="19773" y="279969"/>
                    <a:pt x="19773" y="268885"/>
                  </a:cubicBezTo>
                  <a:lnTo>
                    <a:pt x="19773" y="0"/>
                  </a:lnTo>
                  <a:lnTo>
                    <a:pt x="120622" y="0"/>
                  </a:lnTo>
                  <a:cubicBezTo>
                    <a:pt x="134054" y="0"/>
                    <a:pt x="145864" y="8594"/>
                    <a:pt x="150338" y="21027"/>
                  </a:cubicBezTo>
                  <a:lnTo>
                    <a:pt x="347817" y="21027"/>
                  </a:lnTo>
                  <a:lnTo>
                    <a:pt x="347817" y="268885"/>
                  </a:lnTo>
                  <a:cubicBezTo>
                    <a:pt x="347817" y="286509"/>
                    <a:pt x="333626" y="300848"/>
                    <a:pt x="316180" y="300848"/>
                  </a:cubicBezTo>
                  <a:close/>
                  <a:moveTo>
                    <a:pt x="24573" y="288990"/>
                  </a:moveTo>
                  <a:lnTo>
                    <a:pt x="316180" y="288990"/>
                  </a:lnTo>
                  <a:cubicBezTo>
                    <a:pt x="327089" y="288990"/>
                    <a:pt x="335959" y="279969"/>
                    <a:pt x="335959" y="268885"/>
                  </a:cubicBezTo>
                  <a:lnTo>
                    <a:pt x="335959" y="32885"/>
                  </a:lnTo>
                  <a:lnTo>
                    <a:pt x="140940" y="32885"/>
                  </a:lnTo>
                  <a:lnTo>
                    <a:pt x="140016" y="28077"/>
                  </a:lnTo>
                  <a:cubicBezTo>
                    <a:pt x="138207" y="18679"/>
                    <a:pt x="130049" y="11858"/>
                    <a:pt x="120622" y="11858"/>
                  </a:cubicBezTo>
                  <a:lnTo>
                    <a:pt x="31631" y="11858"/>
                  </a:lnTo>
                  <a:lnTo>
                    <a:pt x="31631" y="268885"/>
                  </a:lnTo>
                  <a:cubicBezTo>
                    <a:pt x="31631" y="276495"/>
                    <a:pt x="28987" y="283497"/>
                    <a:pt x="24573" y="288990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2ABE5D1-25F7-709E-8814-E6932916EA73}"/>
                </a:ext>
              </a:extLst>
            </p:cNvPr>
            <p:cNvSpPr/>
            <p:nvPr/>
          </p:nvSpPr>
          <p:spPr>
            <a:xfrm>
              <a:off x="2247182" y="4733419"/>
              <a:ext cx="247670" cy="11857"/>
            </a:xfrm>
            <a:custGeom>
              <a:avLst/>
              <a:gdLst>
                <a:gd name="connsiteX0" fmla="*/ 0 w 247670"/>
                <a:gd name="connsiteY0" fmla="*/ 0 h 11857"/>
                <a:gd name="connsiteX1" fmla="*/ 247671 w 247670"/>
                <a:gd name="connsiteY1" fmla="*/ 0 h 11857"/>
                <a:gd name="connsiteX2" fmla="*/ 247671 w 247670"/>
                <a:gd name="connsiteY2" fmla="*/ 11858 h 11857"/>
                <a:gd name="connsiteX3" fmla="*/ 0 w 247670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70" h="11857">
                  <a:moveTo>
                    <a:pt x="0" y="0"/>
                  </a:moveTo>
                  <a:lnTo>
                    <a:pt x="247671" y="0"/>
                  </a:lnTo>
                  <a:lnTo>
                    <a:pt x="24767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4B902BA-444A-2154-F956-86C3FFB4A3D4}"/>
                </a:ext>
              </a:extLst>
            </p:cNvPr>
            <p:cNvSpPr/>
            <p:nvPr/>
          </p:nvSpPr>
          <p:spPr>
            <a:xfrm>
              <a:off x="2286290" y="4567097"/>
              <a:ext cx="111761" cy="11857"/>
            </a:xfrm>
            <a:custGeom>
              <a:avLst/>
              <a:gdLst>
                <a:gd name="connsiteX0" fmla="*/ 0 w 111761"/>
                <a:gd name="connsiteY0" fmla="*/ 0 h 11857"/>
                <a:gd name="connsiteX1" fmla="*/ 111761 w 111761"/>
                <a:gd name="connsiteY1" fmla="*/ 0 h 11857"/>
                <a:gd name="connsiteX2" fmla="*/ 111761 w 111761"/>
                <a:gd name="connsiteY2" fmla="*/ 11858 h 11857"/>
                <a:gd name="connsiteX3" fmla="*/ 0 w 111761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1" h="11857">
                  <a:moveTo>
                    <a:pt x="0" y="0"/>
                  </a:moveTo>
                  <a:lnTo>
                    <a:pt x="111761" y="0"/>
                  </a:lnTo>
                  <a:lnTo>
                    <a:pt x="111761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CA2A366-2677-D964-839B-FB7491853F75}"/>
                </a:ext>
              </a:extLst>
            </p:cNvPr>
            <p:cNvSpPr/>
            <p:nvPr/>
          </p:nvSpPr>
          <p:spPr>
            <a:xfrm>
              <a:off x="2286290" y="4602736"/>
              <a:ext cx="57009" cy="11857"/>
            </a:xfrm>
            <a:custGeom>
              <a:avLst/>
              <a:gdLst>
                <a:gd name="connsiteX0" fmla="*/ 0 w 57009"/>
                <a:gd name="connsiteY0" fmla="*/ 0 h 11857"/>
                <a:gd name="connsiteX1" fmla="*/ 57010 w 57009"/>
                <a:gd name="connsiteY1" fmla="*/ 0 h 11857"/>
                <a:gd name="connsiteX2" fmla="*/ 57010 w 57009"/>
                <a:gd name="connsiteY2" fmla="*/ 11858 h 11857"/>
                <a:gd name="connsiteX3" fmla="*/ 0 w 57009"/>
                <a:gd name="connsiteY3" fmla="*/ 11858 h 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09" h="11857">
                  <a:moveTo>
                    <a:pt x="0" y="0"/>
                  </a:moveTo>
                  <a:lnTo>
                    <a:pt x="57010" y="0"/>
                  </a:lnTo>
                  <a:lnTo>
                    <a:pt x="57010" y="11858"/>
                  </a:lnTo>
                  <a:lnTo>
                    <a:pt x="0" y="1185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01BA926-CD81-A38C-0839-089D66791E85}"/>
                </a:ext>
              </a:extLst>
            </p:cNvPr>
            <p:cNvSpPr/>
            <p:nvPr/>
          </p:nvSpPr>
          <p:spPr>
            <a:xfrm>
              <a:off x="2349164" y="4449843"/>
              <a:ext cx="191683" cy="31396"/>
            </a:xfrm>
            <a:custGeom>
              <a:avLst/>
              <a:gdLst>
                <a:gd name="connsiteX0" fmla="*/ 191684 w 191683"/>
                <a:gd name="connsiteY0" fmla="*/ 31397 h 31396"/>
                <a:gd name="connsiteX1" fmla="*/ 179826 w 191683"/>
                <a:gd name="connsiteY1" fmla="*/ 31397 h 31396"/>
                <a:gd name="connsiteX2" fmla="*/ 179826 w 191683"/>
                <a:gd name="connsiteY2" fmla="*/ 11858 h 31396"/>
                <a:gd name="connsiteX3" fmla="*/ 0 w 191683"/>
                <a:gd name="connsiteY3" fmla="*/ 11858 h 31396"/>
                <a:gd name="connsiteX4" fmla="*/ 0 w 191683"/>
                <a:gd name="connsiteY4" fmla="*/ 0 h 31396"/>
                <a:gd name="connsiteX5" fmla="*/ 191684 w 191683"/>
                <a:gd name="connsiteY5" fmla="*/ 0 h 3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83" h="31396">
                  <a:moveTo>
                    <a:pt x="191684" y="31397"/>
                  </a:moveTo>
                  <a:lnTo>
                    <a:pt x="179826" y="31397"/>
                  </a:lnTo>
                  <a:lnTo>
                    <a:pt x="179826" y="11858"/>
                  </a:lnTo>
                  <a:lnTo>
                    <a:pt x="0" y="11858"/>
                  </a:lnTo>
                  <a:lnTo>
                    <a:pt x="0" y="0"/>
                  </a:lnTo>
                  <a:lnTo>
                    <a:pt x="191684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1039688-E26F-9E4F-9761-8B1767EB9FBF}"/>
              </a:ext>
            </a:extLst>
          </p:cNvPr>
          <p:cNvSpPr txBox="1"/>
          <p:nvPr/>
        </p:nvSpPr>
        <p:spPr>
          <a:xfrm>
            <a:off x="9225298" y="2624331"/>
            <a:ext cx="2827377" cy="679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당첨자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많을수록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판매금액은 증가한다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1A0D0C9-B453-D18F-B0C6-A97B43AC0FED}"/>
              </a:ext>
            </a:extLst>
          </p:cNvPr>
          <p:cNvSpPr txBox="1"/>
          <p:nvPr/>
        </p:nvSpPr>
        <p:spPr>
          <a:xfrm>
            <a:off x="9207020" y="3310655"/>
            <a:ext cx="2761478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행</a:t>
            </a: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동경제학</a:t>
            </a:r>
            <a:r>
              <a:rPr lang="en-US" altLang="ko-KR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–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희망적 편향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:</a:t>
            </a:r>
          </a:p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소비자는 복권의 실질 </a:t>
            </a:r>
            <a:r>
              <a:rPr lang="ko-KR" altLang="en-US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기대값보다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받을 수 있는 보상을 기준으로 판단함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893154-77D0-1EA3-4F74-AC0AB8259A1A}"/>
              </a:ext>
            </a:extLst>
          </p:cNvPr>
          <p:cNvSpPr txBox="1"/>
          <p:nvPr/>
        </p:nvSpPr>
        <p:spPr>
          <a:xfrm>
            <a:off x="8838134" y="4531477"/>
            <a:ext cx="2650406" cy="679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고정 당첨자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많을수록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pc="-2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감소한다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D6193B-457A-776A-E90B-1D6E9177C3B9}"/>
              </a:ext>
            </a:extLst>
          </p:cNvPr>
          <p:cNvSpPr txBox="1"/>
          <p:nvPr/>
        </p:nvSpPr>
        <p:spPr>
          <a:xfrm>
            <a:off x="8858404" y="5192466"/>
            <a:ext cx="3149281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가용성 휴리스틱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:</a:t>
            </a:r>
          </a:p>
          <a:p>
            <a:pPr latinLnBrk="0">
              <a:lnSpc>
                <a:spcPct val="130000"/>
              </a:lnSpc>
            </a:pP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고정 당첨자가 많아질수록 </a:t>
            </a:r>
            <a:r>
              <a:rPr lang="en-US" altLang="ko-KR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당첨금이 줄어들고</a:t>
            </a:r>
            <a:r>
              <a:rPr lang="en-US" altLang="ko-KR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이는 가용성 휴리스틱이 유발하는 기대감과 도박 강화 효과를 약화시켜 다음 회차 판매금액 감소로 이어짐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4D036B-FEF0-2B0A-A329-FC94F4754FAB}"/>
              </a:ext>
            </a:extLst>
          </p:cNvPr>
          <p:cNvSpPr txBox="1"/>
          <p:nvPr/>
        </p:nvSpPr>
        <p:spPr>
          <a:xfrm>
            <a:off x="3950185" y="1347244"/>
            <a:ext cx="4174541" cy="375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당첨금 이월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시 다음 </a:t>
            </a: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판매금액은 증가한다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182807-0557-8878-DCF2-97850853464A}"/>
              </a:ext>
            </a:extLst>
          </p:cNvPr>
          <p:cNvSpPr txBox="1"/>
          <p:nvPr/>
        </p:nvSpPr>
        <p:spPr>
          <a:xfrm>
            <a:off x="3964612" y="1714827"/>
            <a:ext cx="4709126" cy="118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희소성 효과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:</a:t>
            </a:r>
          </a:p>
          <a:p>
            <a:pPr algn="just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더 많은 금액이 쌓이므로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소비자는 복권 구매 심리가 증가함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just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전망 이론 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Kahneman&amp;Tversky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):</a:t>
            </a:r>
          </a:p>
          <a:p>
            <a:pPr algn="just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소비자는 확률을 객관적으로 인식하지 못하고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큰 보상의 희박한 확률을 과대평가함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7AAA47F-D23E-7A18-34D4-292E80AEFBC9}"/>
              </a:ext>
            </a:extLst>
          </p:cNvPr>
          <p:cNvSpPr/>
          <p:nvPr/>
        </p:nvSpPr>
        <p:spPr>
          <a:xfrm>
            <a:off x="570849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98D357-4ADC-5E9D-9BC9-715932F05EB2}"/>
              </a:ext>
            </a:extLst>
          </p:cNvPr>
          <p:cNvSpPr txBox="1"/>
          <p:nvPr/>
        </p:nvSpPr>
        <p:spPr>
          <a:xfrm>
            <a:off x="724426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가설 설정</a:t>
            </a:r>
          </a:p>
        </p:txBody>
      </p:sp>
    </p:spTree>
    <p:extLst>
      <p:ext uri="{BB962C8B-B14F-4D97-AF65-F5344CB8AC3E}">
        <p14:creationId xmlns:p14="http://schemas.microsoft.com/office/powerpoint/2010/main" val="18509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B4FFE-3F76-60C2-3374-860EA33A3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CC67FAE-DE65-3C96-4369-32DAC3B3F679}"/>
              </a:ext>
            </a:extLst>
          </p:cNvPr>
          <p:cNvSpPr txBox="1"/>
          <p:nvPr/>
        </p:nvSpPr>
        <p:spPr>
          <a:xfrm>
            <a:off x="1174750" y="822223"/>
            <a:ext cx="23368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총 판매금액 예측 모델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C4C55E-3EA6-423D-2F34-45C31184ECFB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0851E-C3DF-97B4-C8B1-2DD0DAAA6503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8609A0D2-1719-545E-935D-F47AF75DF6D0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2B9DB8CB-C811-889D-93E4-83C8A3C734FC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D6222-9DBE-49CA-72DF-DCC7B587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3979544B-E8F7-8C95-9BC9-267722701110}"/>
              </a:ext>
            </a:extLst>
          </p:cNvPr>
          <p:cNvSpPr/>
          <p:nvPr/>
        </p:nvSpPr>
        <p:spPr>
          <a:xfrm>
            <a:off x="570849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D3BECD-3F5E-3A02-B589-26CDC4078E77}"/>
              </a:ext>
            </a:extLst>
          </p:cNvPr>
          <p:cNvSpPr txBox="1"/>
          <p:nvPr/>
        </p:nvSpPr>
        <p:spPr>
          <a:xfrm>
            <a:off x="724426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상관관계 분석</a:t>
            </a:r>
            <a:endParaRPr lang="ko-KR" altLang="en-US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B482AA-9ED8-BE6C-C61F-BC704C608212}"/>
              </a:ext>
            </a:extLst>
          </p:cNvPr>
          <p:cNvSpPr/>
          <p:nvPr/>
        </p:nvSpPr>
        <p:spPr>
          <a:xfrm>
            <a:off x="570850" y="2126947"/>
            <a:ext cx="4895956" cy="445020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FC61B0-0CEB-6081-A4DB-4EF14C2B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7" y="2347495"/>
            <a:ext cx="4319411" cy="3155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39F35-8700-C390-E30C-60B274B3BF23}"/>
              </a:ext>
            </a:extLst>
          </p:cNvPr>
          <p:cNvSpPr txBox="1"/>
          <p:nvPr/>
        </p:nvSpPr>
        <p:spPr>
          <a:xfrm>
            <a:off x="871108" y="5668158"/>
            <a:ext cx="418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외생변수 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다중공선성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존재하여 수정 필요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변수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표준화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진행하여 </a:t>
            </a:r>
            <a:r>
              <a:rPr lang="ko-KR" altLang="en-US" sz="1600" dirty="0" err="1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다중공선성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해결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1FB2FE6-10C3-C780-B74F-9E06073082F3}"/>
              </a:ext>
            </a:extLst>
          </p:cNvPr>
          <p:cNvSpPr/>
          <p:nvPr/>
        </p:nvSpPr>
        <p:spPr>
          <a:xfrm>
            <a:off x="5700962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BD388-756F-641A-E3BE-EE299377E1B4}"/>
              </a:ext>
            </a:extLst>
          </p:cNvPr>
          <p:cNvSpPr txBox="1"/>
          <p:nvPr/>
        </p:nvSpPr>
        <p:spPr>
          <a:xfrm>
            <a:off x="5854539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최적 모델 결과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16BF5C-9EA9-3DA6-1DB3-00893C7AEAB3}"/>
              </a:ext>
            </a:extLst>
          </p:cNvPr>
          <p:cNvSpPr/>
          <p:nvPr/>
        </p:nvSpPr>
        <p:spPr>
          <a:xfrm>
            <a:off x="5700962" y="2126947"/>
            <a:ext cx="5813947" cy="445020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34D02-E380-2B99-45C3-5EC27DF83C82}"/>
              </a:ext>
            </a:extLst>
          </p:cNvPr>
          <p:cNvSpPr txBox="1"/>
          <p:nvPr/>
        </p:nvSpPr>
        <p:spPr>
          <a:xfrm>
            <a:off x="6111848" y="5049933"/>
            <a:ext cx="5141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Ljung-Box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검정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p-value 0.41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유의함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Heteroskedasticity 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p-value 0.56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유의함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평균 판매금액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748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원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RMSE 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28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6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천만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원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R_squared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0.9851</a:t>
            </a:r>
            <a:endParaRPr lang="ko-KR" altLang="en-US" sz="16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pic>
        <p:nvPicPr>
          <p:cNvPr id="17" name="그림 16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09824B93-5682-0BA6-9967-6E7E4002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5"/>
          <a:stretch/>
        </p:blipFill>
        <p:spPr>
          <a:xfrm>
            <a:off x="6112185" y="2246119"/>
            <a:ext cx="4472198" cy="2773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40A70E-17E3-09BB-0C50-E8A4E3B19767}"/>
                  </a:ext>
                </a:extLst>
              </p:cNvPr>
              <p:cNvSpPr txBox="1"/>
              <p:nvPr/>
            </p:nvSpPr>
            <p:spPr>
              <a:xfrm>
                <a:off x="7584580" y="1602378"/>
                <a:ext cx="34434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</a:rPr>
                        <m:t>𝑆𝐴𝑅𝐼𝑀𝐴𝑋</m:t>
                      </m:r>
                      <m:d>
                        <m:dPr>
                          <m:ctrlPr>
                            <a:rPr kumimoji="1" lang="en-US" altLang="ko-KR" sz="200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4,</m:t>
                          </m:r>
                          <m:r>
                            <a:rPr kumimoji="1" lang="ko-KR" altLang="en-US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1,</m:t>
                          </m:r>
                          <m:r>
                            <a:rPr kumimoji="1" lang="ko-KR" altLang="en-US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×(2,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52)</m:t>
                      </m:r>
                    </m:oMath>
                  </m:oMathPara>
                </a14:m>
                <a:endParaRPr kumimoji="1" lang="ko-Kore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40A70E-17E3-09BB-0C50-E8A4E3B1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80" y="1602378"/>
                <a:ext cx="3443443" cy="307777"/>
              </a:xfrm>
              <a:prstGeom prst="rect">
                <a:avLst/>
              </a:prstGeom>
              <a:blipFill>
                <a:blip r:embed="rId5"/>
                <a:stretch>
                  <a:fillRect l="-735" r="-1471" b="-3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67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D875-5CEC-4D26-B719-7BAACBD7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EE612E9-2CBC-98EE-8224-991C1A817D08}"/>
              </a:ext>
            </a:extLst>
          </p:cNvPr>
          <p:cNvSpPr txBox="1"/>
          <p:nvPr/>
        </p:nvSpPr>
        <p:spPr>
          <a:xfrm>
            <a:off x="1174750" y="822223"/>
            <a:ext cx="23368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총 판매금액 예측 모델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F7B83-7798-D6CB-0038-ECDF4BA1DC2B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B33B-11CB-6E8F-5457-FABB8EF92EF2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68C3CDD5-513A-9012-8E3F-4286E0B5E917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BF25CD17-1286-37DE-1EFC-4DA87DE768CD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814B05-851E-38F4-4E39-752B7188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94E6680-99A4-A838-623E-D33D7744B9B3}"/>
              </a:ext>
            </a:extLst>
          </p:cNvPr>
          <p:cNvSpPr/>
          <p:nvPr/>
        </p:nvSpPr>
        <p:spPr>
          <a:xfrm>
            <a:off x="570849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34963A-9BE5-DF49-7BE4-A184404E02EC}"/>
              </a:ext>
            </a:extLst>
          </p:cNvPr>
          <p:cNvSpPr txBox="1"/>
          <p:nvPr/>
        </p:nvSpPr>
        <p:spPr>
          <a:xfrm>
            <a:off x="724426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상관관계 분석</a:t>
            </a:r>
            <a:endParaRPr lang="ko-KR" altLang="en-US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8D021A-5D90-91DA-4DD9-AC99A01547CB}"/>
              </a:ext>
            </a:extLst>
          </p:cNvPr>
          <p:cNvSpPr/>
          <p:nvPr/>
        </p:nvSpPr>
        <p:spPr>
          <a:xfrm>
            <a:off x="570850" y="2126947"/>
            <a:ext cx="4895956" cy="445020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9FC5E-8443-36F0-1C03-4CA92998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7" y="2347495"/>
            <a:ext cx="4319411" cy="315522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0B6D1B-14DF-5DB1-D5FC-259448391C73}"/>
              </a:ext>
            </a:extLst>
          </p:cNvPr>
          <p:cNvSpPr/>
          <p:nvPr/>
        </p:nvSpPr>
        <p:spPr>
          <a:xfrm>
            <a:off x="5700962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DCE4-42AE-9A7F-3D70-CD2EB05AE788}"/>
              </a:ext>
            </a:extLst>
          </p:cNvPr>
          <p:cNvSpPr txBox="1"/>
          <p:nvPr/>
        </p:nvSpPr>
        <p:spPr>
          <a:xfrm>
            <a:off x="5854539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최적 모델 결과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A8BC8F-24A5-CC1A-E657-1EEC1316854F}"/>
              </a:ext>
            </a:extLst>
          </p:cNvPr>
          <p:cNvSpPr/>
          <p:nvPr/>
        </p:nvSpPr>
        <p:spPr>
          <a:xfrm>
            <a:off x="5700962" y="2126947"/>
            <a:ext cx="5813947" cy="445020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CEB4C-1D81-E188-D0AB-C924DE342DDD}"/>
              </a:ext>
            </a:extLst>
          </p:cNvPr>
          <p:cNvSpPr txBox="1"/>
          <p:nvPr/>
        </p:nvSpPr>
        <p:spPr>
          <a:xfrm>
            <a:off x="6111848" y="5049933"/>
            <a:ext cx="5141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Ljung-Box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검정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p-value 0.41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유의함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Heteroskedasticity 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p-value 0.56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유의함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평균 판매금액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748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원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RMSE 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28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6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천만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원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R_squared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: </a:t>
            </a:r>
            <a:r>
              <a:rPr lang="en-US" altLang="ko-KR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0.9851</a:t>
            </a:r>
            <a:endParaRPr lang="ko-KR" altLang="en-US" sz="1600" dirty="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B503118-896E-E084-C948-1C7E613146CD}"/>
              </a:ext>
            </a:extLst>
          </p:cNvPr>
          <p:cNvSpPr/>
          <p:nvPr/>
        </p:nvSpPr>
        <p:spPr>
          <a:xfrm>
            <a:off x="6124915" y="5791294"/>
            <a:ext cx="2218148" cy="572012"/>
          </a:xfrm>
          <a:prstGeom prst="frame">
            <a:avLst>
              <a:gd name="adj1" fmla="val 49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3762C-E90D-B1FC-5E26-1FEFDB56E4FC}"/>
              </a:ext>
            </a:extLst>
          </p:cNvPr>
          <p:cNvSpPr txBox="1"/>
          <p:nvPr/>
        </p:nvSpPr>
        <p:spPr>
          <a:xfrm>
            <a:off x="8427364" y="5782772"/>
            <a:ext cx="3211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RMSE</a:t>
            </a:r>
            <a:r>
              <a:rPr lang="en-US" altLang="ko-KR" sz="18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41</a:t>
            </a:r>
            <a:r>
              <a:rPr lang="ko-KR" altLang="en-US" sz="18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억 </a:t>
            </a:r>
            <a:r>
              <a:rPr lang="en-US" altLang="ko-KR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1</a:t>
            </a:r>
            <a:r>
              <a:rPr lang="ko-KR" altLang="en-US" sz="18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백만 </a:t>
            </a:r>
            <a:r>
              <a:rPr lang="en-US" altLang="ko-KR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 28</a:t>
            </a:r>
            <a:r>
              <a:rPr lang="ko-KR" altLang="en-US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억 </a:t>
            </a:r>
            <a:r>
              <a:rPr lang="en-US" altLang="ko-KR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천만</a:t>
            </a:r>
            <a:endParaRPr lang="ko-KR" altLang="en-US" sz="1800" dirty="0">
              <a:solidFill>
                <a:srgbClr val="FF0000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r>
              <a:rPr lang="en-US" altLang="ko-KR" dirty="0" err="1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R_squared</a:t>
            </a:r>
            <a:r>
              <a:rPr lang="en-US" altLang="ko-KR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 </a:t>
            </a:r>
            <a:r>
              <a:rPr lang="en-US" altLang="ko-KR" sz="18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0.9714 </a:t>
            </a:r>
            <a:r>
              <a:rPr lang="en-US" altLang="ko-KR" sz="18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 0.9851</a:t>
            </a:r>
            <a:endParaRPr lang="ko-KR" altLang="en-US" sz="1800" dirty="0">
              <a:solidFill>
                <a:srgbClr val="FF0000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368FA-E4B1-E465-6321-BFA32D6EFCB6}"/>
              </a:ext>
            </a:extLst>
          </p:cNvPr>
          <p:cNvSpPr txBox="1"/>
          <p:nvPr/>
        </p:nvSpPr>
        <p:spPr>
          <a:xfrm>
            <a:off x="871108" y="5668158"/>
            <a:ext cx="418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외생변수 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다중공선성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존재하여 수정 필요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변수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표준화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진행하여 </a:t>
            </a:r>
            <a:r>
              <a:rPr lang="ko-KR" altLang="en-US" sz="1600" dirty="0" err="1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다중공선성</a:t>
            </a:r>
            <a:r>
              <a:rPr lang="ko-KR" altLang="en-US" sz="16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 해결</a:t>
            </a:r>
          </a:p>
        </p:txBody>
      </p:sp>
      <p:pic>
        <p:nvPicPr>
          <p:cNvPr id="17" name="그림 16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0D8E33B0-5952-FF3C-8FC6-068C6D17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5"/>
          <a:stretch/>
        </p:blipFill>
        <p:spPr>
          <a:xfrm>
            <a:off x="6112185" y="2246119"/>
            <a:ext cx="4472198" cy="2773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67AE1D-BBAC-C750-CFEC-A3CD05A1E9A1}"/>
                  </a:ext>
                </a:extLst>
              </p:cNvPr>
              <p:cNvSpPr txBox="1"/>
              <p:nvPr/>
            </p:nvSpPr>
            <p:spPr>
              <a:xfrm>
                <a:off x="7584580" y="1602378"/>
                <a:ext cx="34434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</a:rPr>
                        <m:t>𝑆𝐴𝑅𝐼𝑀𝐴𝑋</m:t>
                      </m:r>
                      <m:d>
                        <m:dPr>
                          <m:ctrlPr>
                            <a:rPr kumimoji="1" lang="en-US" altLang="ko-KR" sz="200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4,</m:t>
                          </m:r>
                          <m:r>
                            <a:rPr kumimoji="1" lang="ko-KR" altLang="en-US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1,</m:t>
                          </m:r>
                          <m:r>
                            <a:rPr kumimoji="1" lang="ko-KR" altLang="en-US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×(2,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kumimoji="1" lang="ko-KR" altLang="en-US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52)</m:t>
                      </m:r>
                    </m:oMath>
                  </m:oMathPara>
                </a14:m>
                <a:endParaRPr kumimoji="1" lang="ko-Kore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67AE1D-BBAC-C750-CFEC-A3CD05A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80" y="1602378"/>
                <a:ext cx="3443443" cy="307777"/>
              </a:xfrm>
              <a:prstGeom prst="rect">
                <a:avLst/>
              </a:prstGeom>
              <a:blipFill>
                <a:blip r:embed="rId5"/>
                <a:stretch>
                  <a:fillRect l="-735" r="-1471" b="-3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0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100000">
              <a:schemeClr val="accent3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래픽 52">
            <a:extLst>
              <a:ext uri="{FF2B5EF4-FFF2-40B4-BE49-F238E27FC236}">
                <a16:creationId xmlns:a16="http://schemas.microsoft.com/office/drawing/2014/main" id="{1D212BDC-9B4B-E22D-C722-02A15F39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2729" y="1232026"/>
            <a:ext cx="6096000" cy="60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59032-165E-182F-25F6-93E1B9A1748A}"/>
              </a:ext>
            </a:extLst>
          </p:cNvPr>
          <p:cNvSpPr txBox="1"/>
          <p:nvPr/>
        </p:nvSpPr>
        <p:spPr>
          <a:xfrm>
            <a:off x="1163638" y="1519112"/>
            <a:ext cx="28787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TABLE OF</a:t>
            </a:r>
          </a:p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BE5F4-81C9-9721-AED3-CA1740AD37AC}"/>
              </a:ext>
            </a:extLst>
          </p:cNvPr>
          <p:cNvSpPr txBox="1"/>
          <p:nvPr/>
        </p:nvSpPr>
        <p:spPr>
          <a:xfrm>
            <a:off x="1163638" y="667794"/>
            <a:ext cx="2057294" cy="3693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경영경제데이터분석</a:t>
            </a:r>
            <a:endParaRPr lang="en-US" altLang="ko-KR" sz="24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0800CE7D-87B5-4322-2F88-6299EA2EFF50}"/>
              </a:ext>
            </a:extLst>
          </p:cNvPr>
          <p:cNvSpPr/>
          <p:nvPr/>
        </p:nvSpPr>
        <p:spPr>
          <a:xfrm>
            <a:off x="1163638" y="3816035"/>
            <a:ext cx="2418704" cy="3041965"/>
          </a:xfrm>
          <a:prstGeom prst="round2SameRect">
            <a:avLst>
              <a:gd name="adj1" fmla="val 765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2463E-F931-C4B1-636C-A8FE97239391}"/>
              </a:ext>
            </a:extLst>
          </p:cNvPr>
          <p:cNvSpPr txBox="1"/>
          <p:nvPr/>
        </p:nvSpPr>
        <p:spPr>
          <a:xfrm>
            <a:off x="1382882" y="4092964"/>
            <a:ext cx="63991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4A376-23A7-17BC-A542-4AC37A756D0D}"/>
              </a:ext>
            </a:extLst>
          </p:cNvPr>
          <p:cNvSpPr txBox="1"/>
          <p:nvPr/>
        </p:nvSpPr>
        <p:spPr>
          <a:xfrm>
            <a:off x="1365568" y="5451314"/>
            <a:ext cx="2014840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분석 대상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복권 판매금액 사용처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판매금액 예측 의의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A4957-4EE1-94C5-9003-3017E5C151D5}"/>
              </a:ext>
            </a:extLst>
          </p:cNvPr>
          <p:cNvSpPr txBox="1"/>
          <p:nvPr/>
        </p:nvSpPr>
        <p:spPr>
          <a:xfrm>
            <a:off x="1365570" y="4838982"/>
            <a:ext cx="1186543" cy="46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분석 배경</a:t>
            </a:r>
            <a:endParaRPr lang="id-ID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DE4B5865-FD1C-52A0-59E7-C44A6635378F}"/>
              </a:ext>
            </a:extLst>
          </p:cNvPr>
          <p:cNvSpPr/>
          <p:nvPr/>
        </p:nvSpPr>
        <p:spPr>
          <a:xfrm>
            <a:off x="3645645" y="3816035"/>
            <a:ext cx="2418704" cy="3041965"/>
          </a:xfrm>
          <a:prstGeom prst="round2SameRect">
            <a:avLst>
              <a:gd name="adj1" fmla="val 765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CB9F1D-FC45-E584-56A4-A556A85D7A0A}"/>
              </a:ext>
            </a:extLst>
          </p:cNvPr>
          <p:cNvSpPr txBox="1"/>
          <p:nvPr/>
        </p:nvSpPr>
        <p:spPr>
          <a:xfrm>
            <a:off x="3864889" y="4092964"/>
            <a:ext cx="63991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3E9C8-E5FE-6064-3FCE-72ED060C5FAE}"/>
              </a:ext>
            </a:extLst>
          </p:cNvPr>
          <p:cNvSpPr txBox="1"/>
          <p:nvPr/>
        </p:nvSpPr>
        <p:spPr>
          <a:xfrm>
            <a:off x="3847419" y="5445506"/>
            <a:ext cx="2078143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수집</a:t>
            </a: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4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전처리</a:t>
            </a:r>
            <a:endParaRPr lang="ko-KR" altLang="en-US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탐색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EA3A58-29E6-DF72-3B13-30721C31FE67}"/>
              </a:ext>
            </a:extLst>
          </p:cNvPr>
          <p:cNvSpPr txBox="1"/>
          <p:nvPr/>
        </p:nvSpPr>
        <p:spPr>
          <a:xfrm>
            <a:off x="3847577" y="4838982"/>
            <a:ext cx="747897" cy="46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EDA</a:t>
            </a:r>
            <a:endParaRPr lang="id-ID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A370CFBF-0E8F-AAE9-9691-7A38EF2FC33E}"/>
              </a:ext>
            </a:extLst>
          </p:cNvPr>
          <p:cNvSpPr/>
          <p:nvPr/>
        </p:nvSpPr>
        <p:spPr>
          <a:xfrm>
            <a:off x="6127652" y="3816035"/>
            <a:ext cx="2418704" cy="3041965"/>
          </a:xfrm>
          <a:prstGeom prst="round2SameRect">
            <a:avLst>
              <a:gd name="adj1" fmla="val 765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638505-3ED0-6AC9-656E-73E1BD149D32}"/>
              </a:ext>
            </a:extLst>
          </p:cNvPr>
          <p:cNvSpPr txBox="1"/>
          <p:nvPr/>
        </p:nvSpPr>
        <p:spPr>
          <a:xfrm>
            <a:off x="6346896" y="4092964"/>
            <a:ext cx="63991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26A0DE-A3FD-A1FA-3A22-D9952C4EF727}"/>
              </a:ext>
            </a:extLst>
          </p:cNvPr>
          <p:cNvSpPr txBox="1"/>
          <p:nvPr/>
        </p:nvSpPr>
        <p:spPr>
          <a:xfrm>
            <a:off x="6329584" y="5445506"/>
            <a:ext cx="2014840" cy="62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기본모형 분석</a:t>
            </a: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총판매금액 예측 모델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97773-B6C6-69AE-5AF7-24D8536B025F}"/>
              </a:ext>
            </a:extLst>
          </p:cNvPr>
          <p:cNvSpPr txBox="1"/>
          <p:nvPr/>
        </p:nvSpPr>
        <p:spPr>
          <a:xfrm>
            <a:off x="6329584" y="4838982"/>
            <a:ext cx="1422825" cy="46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시계열 분석</a:t>
            </a:r>
            <a:endParaRPr lang="id-ID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7063CAAF-EC64-8C1B-B54E-80C8395779D9}"/>
              </a:ext>
            </a:extLst>
          </p:cNvPr>
          <p:cNvSpPr/>
          <p:nvPr/>
        </p:nvSpPr>
        <p:spPr>
          <a:xfrm>
            <a:off x="8609659" y="3816035"/>
            <a:ext cx="2418704" cy="3041965"/>
          </a:xfrm>
          <a:prstGeom prst="round2SameRect">
            <a:avLst>
              <a:gd name="adj1" fmla="val 765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E59814-11E5-4D61-7D9E-5F2E012D1A8F}"/>
              </a:ext>
            </a:extLst>
          </p:cNvPr>
          <p:cNvSpPr txBox="1"/>
          <p:nvPr/>
        </p:nvSpPr>
        <p:spPr>
          <a:xfrm>
            <a:off x="8828903" y="4092964"/>
            <a:ext cx="63991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E58EB-579D-D8C7-B801-4C6CC21D29A1}"/>
              </a:ext>
            </a:extLst>
          </p:cNvPr>
          <p:cNvSpPr txBox="1"/>
          <p:nvPr/>
        </p:nvSpPr>
        <p:spPr>
          <a:xfrm>
            <a:off x="8811592" y="5445505"/>
            <a:ext cx="2014840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결과 분석</a:t>
            </a: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시사점</a:t>
            </a:r>
          </a:p>
          <a:p>
            <a:pPr marL="342900" indent="-342900" latinLnBrk="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분석 한계점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9557-100E-647C-13B9-5CA166854992}"/>
              </a:ext>
            </a:extLst>
          </p:cNvPr>
          <p:cNvSpPr txBox="1"/>
          <p:nvPr/>
        </p:nvSpPr>
        <p:spPr>
          <a:xfrm>
            <a:off x="8811591" y="4838982"/>
            <a:ext cx="657231" cy="46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결론</a:t>
            </a:r>
            <a:endParaRPr lang="id-ID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2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0BB0-BBC3-B0DB-0F01-CC685FC3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BB3E6D3-A358-ED3E-44E3-167EA4D67FD4}"/>
              </a:ext>
            </a:extLst>
          </p:cNvPr>
          <p:cNvSpPr txBox="1"/>
          <p:nvPr/>
        </p:nvSpPr>
        <p:spPr>
          <a:xfrm>
            <a:off x="1174750" y="822223"/>
            <a:ext cx="23368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총 판매금액 예측 모델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D1586-9633-E6FC-F672-92EAA7115753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8278F1-A3A5-03BF-E698-6BC0BB674941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6235AF98-6FC8-CCF8-EB92-7DBFC5A71C42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CF4D51F7-48AC-F730-4495-DECA9C8258F1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801C1-9B69-2FE9-EC24-59C9BFB6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2B2DF1-3239-676D-6107-731C1C6648E2}"/>
              </a:ext>
            </a:extLst>
          </p:cNvPr>
          <p:cNvSpPr/>
          <p:nvPr/>
        </p:nvSpPr>
        <p:spPr>
          <a:xfrm>
            <a:off x="6526240" y="3276459"/>
            <a:ext cx="4445773" cy="47766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C55082-D2B6-2492-A99C-FB37E0D49ACE}"/>
              </a:ext>
            </a:extLst>
          </p:cNvPr>
          <p:cNvSpPr/>
          <p:nvPr/>
        </p:nvSpPr>
        <p:spPr>
          <a:xfrm>
            <a:off x="6521743" y="4742461"/>
            <a:ext cx="4445773" cy="47766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2BA017-B5F3-B57F-268B-E98D0AC5EB70}"/>
              </a:ext>
            </a:extLst>
          </p:cNvPr>
          <p:cNvSpPr/>
          <p:nvPr/>
        </p:nvSpPr>
        <p:spPr>
          <a:xfrm>
            <a:off x="6526241" y="5475461"/>
            <a:ext cx="4412792" cy="47766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CE9E60-D5A0-D015-47BE-1884888A7917}"/>
              </a:ext>
            </a:extLst>
          </p:cNvPr>
          <p:cNvSpPr/>
          <p:nvPr/>
        </p:nvSpPr>
        <p:spPr>
          <a:xfrm>
            <a:off x="6526240" y="2543458"/>
            <a:ext cx="4445773" cy="47766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C736BA38-FA67-6B45-4A57-ABF37208EC3F}"/>
              </a:ext>
            </a:extLst>
          </p:cNvPr>
          <p:cNvSpPr/>
          <p:nvPr/>
        </p:nvSpPr>
        <p:spPr>
          <a:xfrm>
            <a:off x="1674110" y="2544241"/>
            <a:ext cx="3931920" cy="496572"/>
          </a:xfrm>
          <a:prstGeom prst="roundRect">
            <a:avLst>
              <a:gd name="adj" fmla="val 13591"/>
            </a:avLst>
          </a:prstGeom>
          <a:solidFill>
            <a:schemeClr val="accent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3 Light"/>
              <a:ea typeface="프리젠테이션 3 Light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B041D3-6D29-A2E0-90ED-BE04A076793C}"/>
              </a:ext>
            </a:extLst>
          </p:cNvPr>
          <p:cNvSpPr txBox="1"/>
          <p:nvPr/>
        </p:nvSpPr>
        <p:spPr>
          <a:xfrm>
            <a:off x="1782364" y="265402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ㅣ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D0CB0-6DB6-83B2-8683-1C3DF148C502}"/>
              </a:ext>
            </a:extLst>
          </p:cNvPr>
          <p:cNvSpPr txBox="1"/>
          <p:nvPr/>
        </p:nvSpPr>
        <p:spPr>
          <a:xfrm>
            <a:off x="2338901" y="2652683"/>
            <a:ext cx="2715167" cy="28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당첨금 이월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시 다음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증가한다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133E39F5-3865-6FA2-CBBB-DE4EB4DBA1B6}"/>
              </a:ext>
            </a:extLst>
          </p:cNvPr>
          <p:cNvSpPr/>
          <p:nvPr/>
        </p:nvSpPr>
        <p:spPr>
          <a:xfrm>
            <a:off x="1674110" y="3273584"/>
            <a:ext cx="3931920" cy="496572"/>
          </a:xfrm>
          <a:prstGeom prst="roundRect">
            <a:avLst>
              <a:gd name="adj" fmla="val 13591"/>
            </a:avLst>
          </a:prstGeom>
          <a:solidFill>
            <a:schemeClr val="accent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3 Light"/>
              <a:ea typeface="프리젠테이션 3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855E2-BC62-B255-EBC9-50F7E7186C9E}"/>
              </a:ext>
            </a:extLst>
          </p:cNvPr>
          <p:cNvSpPr txBox="1"/>
          <p:nvPr/>
        </p:nvSpPr>
        <p:spPr>
          <a:xfrm>
            <a:off x="1782364" y="3383371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ㅣ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C36BE-B5DE-F9E7-52DB-DE46B06CC16A}"/>
              </a:ext>
            </a:extLst>
          </p:cNvPr>
          <p:cNvSpPr txBox="1"/>
          <p:nvPr/>
        </p:nvSpPr>
        <p:spPr>
          <a:xfrm>
            <a:off x="2335491" y="3371229"/>
            <a:ext cx="360607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당첨자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많을수록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증가한다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DB081BF6-E16E-5CA7-70A4-CD8D28466D19}"/>
              </a:ext>
            </a:extLst>
          </p:cNvPr>
          <p:cNvSpPr/>
          <p:nvPr/>
        </p:nvSpPr>
        <p:spPr>
          <a:xfrm>
            <a:off x="1674110" y="4002927"/>
            <a:ext cx="3931920" cy="496572"/>
          </a:xfrm>
          <a:prstGeom prst="roundRect">
            <a:avLst>
              <a:gd name="adj" fmla="val 13591"/>
            </a:avLst>
          </a:prstGeom>
          <a:solidFill>
            <a:schemeClr val="accent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3 Light"/>
              <a:ea typeface="프리젠테이션 3 Light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DAE03-4A94-D530-9DA8-EBA58877CB86}"/>
              </a:ext>
            </a:extLst>
          </p:cNvPr>
          <p:cNvSpPr txBox="1"/>
          <p:nvPr/>
        </p:nvSpPr>
        <p:spPr>
          <a:xfrm>
            <a:off x="1782364" y="4112714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3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ㅣ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27C33-C4A6-3132-BE1C-E79E2CD602D6}"/>
              </a:ext>
            </a:extLst>
          </p:cNvPr>
          <p:cNvSpPr txBox="1"/>
          <p:nvPr/>
        </p:nvSpPr>
        <p:spPr>
          <a:xfrm>
            <a:off x="2335491" y="4112095"/>
            <a:ext cx="3061192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당첨금액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많을수록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회차 판매금액 증가한다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E3BB7967-A298-DF10-6DEB-26C9642A951A}"/>
              </a:ext>
            </a:extLst>
          </p:cNvPr>
          <p:cNvSpPr/>
          <p:nvPr/>
        </p:nvSpPr>
        <p:spPr>
          <a:xfrm>
            <a:off x="1674110" y="4732270"/>
            <a:ext cx="3931920" cy="496572"/>
          </a:xfrm>
          <a:prstGeom prst="roundRect">
            <a:avLst>
              <a:gd name="adj" fmla="val 13591"/>
            </a:avLst>
          </a:prstGeom>
          <a:solidFill>
            <a:schemeClr val="accent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3 Light"/>
              <a:ea typeface="프리젠테이션 3 Light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AB358-76CA-EAC8-5151-B869ACA0181E}"/>
              </a:ext>
            </a:extLst>
          </p:cNvPr>
          <p:cNvSpPr txBox="1"/>
          <p:nvPr/>
        </p:nvSpPr>
        <p:spPr>
          <a:xfrm>
            <a:off x="1782364" y="4842057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ㅣ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6DD544-6BB0-B3DE-7000-54ECC881DD1A}"/>
              </a:ext>
            </a:extLst>
          </p:cNvPr>
          <p:cNvSpPr txBox="1"/>
          <p:nvPr/>
        </p:nvSpPr>
        <p:spPr>
          <a:xfrm>
            <a:off x="2335491" y="4842057"/>
            <a:ext cx="3633125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고정 당첨자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많을수록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다음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회차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판매금액 감소한다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628881D7-FC42-88E1-C786-8460CC98C3DE}"/>
              </a:ext>
            </a:extLst>
          </p:cNvPr>
          <p:cNvSpPr/>
          <p:nvPr/>
        </p:nvSpPr>
        <p:spPr>
          <a:xfrm>
            <a:off x="1674110" y="5461613"/>
            <a:ext cx="3931920" cy="496572"/>
          </a:xfrm>
          <a:prstGeom prst="roundRect">
            <a:avLst>
              <a:gd name="adj" fmla="val 13591"/>
            </a:avLst>
          </a:prstGeom>
          <a:solidFill>
            <a:schemeClr val="accent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3 Light"/>
              <a:ea typeface="프리젠테이션 3 Light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30FC1-FDE5-BED0-D11E-D8516A684A4E}"/>
              </a:ext>
            </a:extLst>
          </p:cNvPr>
          <p:cNvSpPr txBox="1"/>
          <p:nvPr/>
        </p:nvSpPr>
        <p:spPr>
          <a:xfrm>
            <a:off x="1782364" y="5571400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5</a:t>
            </a: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ㅣ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A2D18E-CAF0-7038-EA11-36174D9788DD}"/>
              </a:ext>
            </a:extLst>
          </p:cNvPr>
          <p:cNvSpPr txBox="1"/>
          <p:nvPr/>
        </p:nvSpPr>
        <p:spPr>
          <a:xfrm>
            <a:off x="2335491" y="5571400"/>
            <a:ext cx="4367987" cy="280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소비자심리지수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낮을수록 다음 회차 판매금액 증가한다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”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24C6D6-FF5F-FAC2-199A-270446D82D61}"/>
              </a:ext>
            </a:extLst>
          </p:cNvPr>
          <p:cNvSpPr txBox="1"/>
          <p:nvPr/>
        </p:nvSpPr>
        <p:spPr>
          <a:xfrm>
            <a:off x="7372375" y="1820444"/>
            <a:ext cx="2594300" cy="563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가설에 대한 </a:t>
            </a:r>
            <a:r>
              <a:rPr kumimoji="0" lang="ko-KR" altLang="en-US" sz="3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결과 해석 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E12939-11F1-79F3-AA1A-CDE5727DEDCB}"/>
              </a:ext>
            </a:extLst>
          </p:cNvPr>
          <p:cNvSpPr txBox="1"/>
          <p:nvPr/>
        </p:nvSpPr>
        <p:spPr>
          <a:xfrm>
            <a:off x="6598100" y="2655396"/>
            <a:ext cx="434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유의미하게 양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(+)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의 영향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이월이 되면 판매금액 약 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454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억 증가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→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채택</a:t>
            </a:r>
            <a:b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</a:b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A14C9F-D678-69D2-53DB-8962A4F73033}"/>
              </a:ext>
            </a:extLst>
          </p:cNvPr>
          <p:cNvSpPr txBox="1"/>
          <p:nvPr/>
        </p:nvSpPr>
        <p:spPr>
          <a:xfrm>
            <a:off x="6598099" y="3375076"/>
            <a:ext cx="4392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유의미하게 양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(+)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의 영향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1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당첨자 수 많을수록 판매금 증가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→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채택</a:t>
            </a:r>
            <a:endParaRPr lang="en-US" altLang="ko-KR" sz="1200" u="sng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7272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A6CF88-DD2B-B327-25EB-7CB817F1168D}"/>
              </a:ext>
            </a:extLst>
          </p:cNvPr>
          <p:cNvSpPr txBox="1"/>
          <p:nvPr/>
        </p:nvSpPr>
        <p:spPr>
          <a:xfrm>
            <a:off x="7198893" y="4075520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ko-KR" altLang="en-US" sz="20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개념 설명 시 구체적 시각 자료 제공</a:t>
            </a:r>
            <a:endParaRPr lang="en-US" altLang="ko-KR" sz="20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55D7C9-5853-183E-B838-F7DCC66113A2}"/>
              </a:ext>
            </a:extLst>
          </p:cNvPr>
          <p:cNvSpPr/>
          <p:nvPr/>
        </p:nvSpPr>
        <p:spPr>
          <a:xfrm>
            <a:off x="6521743" y="4009459"/>
            <a:ext cx="4445773" cy="477664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en-US" altLang="ko-KR"/>
              <a:t>1</a:t>
            </a:r>
            <a:r>
              <a:rPr lang="ko-KR" altLang="en-US"/>
              <a:t>등 당첨금액 많을수록 다음 회차 판매금액 증가</a:t>
            </a:r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EB2366-7C95-018C-65D1-E224E5CE158D}"/>
              </a:ext>
            </a:extLst>
          </p:cNvPr>
          <p:cNvSpPr txBox="1"/>
          <p:nvPr/>
        </p:nvSpPr>
        <p:spPr>
          <a:xfrm>
            <a:off x="6575291" y="4096840"/>
            <a:ext cx="44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유의미하게 양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(+)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의 영향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1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등 당첨금 높을수록 판매금 증가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→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3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채택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C81D57-20DF-786E-AB83-ECA4554E922C}"/>
              </a:ext>
            </a:extLst>
          </p:cNvPr>
          <p:cNvSpPr txBox="1"/>
          <p:nvPr/>
        </p:nvSpPr>
        <p:spPr>
          <a:xfrm>
            <a:off x="6598100" y="4865157"/>
            <a:ext cx="4142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유의미하게 음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(-)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의 영향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고정 당첨자 많을수록 판매금 감소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→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가설 </a:t>
            </a:r>
            <a:r>
              <a:rPr lang="en-US" altLang="ko-KR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채택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C55232-B4E8-A4E1-22B0-F2830F45D253}"/>
              </a:ext>
            </a:extLst>
          </p:cNvPr>
          <p:cNvSpPr txBox="1"/>
          <p:nvPr/>
        </p:nvSpPr>
        <p:spPr>
          <a:xfrm>
            <a:off x="6598100" y="5571400"/>
            <a:ext cx="4571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유의미하게 음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(-)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의 영향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.  CCSI </a:t>
            </a:r>
            <a:r>
              <a:rPr lang="ko-KR" altLang="en-US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낮을수록 다음 회차 판매금 증가 </a:t>
            </a:r>
            <a:r>
              <a:rPr lang="en-US" altLang="ko-KR" sz="12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  <a:sym typeface="Wingdings" panose="05000000000000000000" pitchFamily="2" charset="2"/>
              </a:rPr>
              <a:t>가설 </a:t>
            </a:r>
            <a:r>
              <a:rPr lang="en-US" altLang="ko-KR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  <a:sym typeface="Wingdings" panose="05000000000000000000" pitchFamily="2" charset="2"/>
              </a:rPr>
              <a:t>5 </a:t>
            </a:r>
            <a:r>
              <a:rPr lang="ko-KR" altLang="en-US" sz="1200" u="sng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  <a:sym typeface="Wingdings" panose="05000000000000000000" pitchFamily="2" charset="2"/>
              </a:rPr>
              <a:t>채택</a:t>
            </a:r>
            <a:endParaRPr lang="ko-KR" altLang="en-US" sz="1200" u="sng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7272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BDB2D6-F4E5-BA70-BF70-AF111E65B540}"/>
              </a:ext>
            </a:extLst>
          </p:cNvPr>
          <p:cNvSpPr txBox="1"/>
          <p:nvPr/>
        </p:nvSpPr>
        <p:spPr>
          <a:xfrm>
            <a:off x="2807630" y="1872763"/>
            <a:ext cx="1664879" cy="563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5</a:t>
            </a:r>
            <a:r>
              <a:rPr kumimoji="0" lang="ko-KR" altLang="en-US" sz="30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가지 가설</a:t>
            </a:r>
            <a:endParaRPr kumimoji="0" lang="id-ID" altLang="ko-KR" sz="20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별: 꼭짓점 5개 62">
            <a:extLst>
              <a:ext uri="{FF2B5EF4-FFF2-40B4-BE49-F238E27FC236}">
                <a16:creationId xmlns:a16="http://schemas.microsoft.com/office/drawing/2014/main" id="{6BFF860D-AF92-D10F-1E4B-DD2202B20F9B}"/>
              </a:ext>
            </a:extLst>
          </p:cNvPr>
          <p:cNvSpPr/>
          <p:nvPr/>
        </p:nvSpPr>
        <p:spPr>
          <a:xfrm>
            <a:off x="10787599" y="2649236"/>
            <a:ext cx="116990" cy="116990"/>
          </a:xfrm>
          <a:prstGeom prst="star5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별: 꼭짓점 5개 64">
            <a:extLst>
              <a:ext uri="{FF2B5EF4-FFF2-40B4-BE49-F238E27FC236}">
                <a16:creationId xmlns:a16="http://schemas.microsoft.com/office/drawing/2014/main" id="{2DC46727-9F13-55A8-4855-10D4996F6CA4}"/>
              </a:ext>
            </a:extLst>
          </p:cNvPr>
          <p:cNvSpPr/>
          <p:nvPr/>
        </p:nvSpPr>
        <p:spPr>
          <a:xfrm>
            <a:off x="10787599" y="3357455"/>
            <a:ext cx="116990" cy="116990"/>
          </a:xfrm>
          <a:prstGeom prst="star5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별: 꼭짓점 5개 65">
            <a:extLst>
              <a:ext uri="{FF2B5EF4-FFF2-40B4-BE49-F238E27FC236}">
                <a16:creationId xmlns:a16="http://schemas.microsoft.com/office/drawing/2014/main" id="{C101A281-2C32-791C-0CBB-69610A340D58}"/>
              </a:ext>
            </a:extLst>
          </p:cNvPr>
          <p:cNvSpPr/>
          <p:nvPr/>
        </p:nvSpPr>
        <p:spPr>
          <a:xfrm>
            <a:off x="10670609" y="4097028"/>
            <a:ext cx="116990" cy="116990"/>
          </a:xfrm>
          <a:prstGeom prst="star5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별: 꼭짓점 5개 66">
            <a:extLst>
              <a:ext uri="{FF2B5EF4-FFF2-40B4-BE49-F238E27FC236}">
                <a16:creationId xmlns:a16="http://schemas.microsoft.com/office/drawing/2014/main" id="{DC90599E-094A-BC3D-B577-A092563F3823}"/>
              </a:ext>
            </a:extLst>
          </p:cNvPr>
          <p:cNvSpPr/>
          <p:nvPr/>
        </p:nvSpPr>
        <p:spPr>
          <a:xfrm>
            <a:off x="10553619" y="4865157"/>
            <a:ext cx="116990" cy="116990"/>
          </a:xfrm>
          <a:prstGeom prst="star5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별: 꼭짓점 5개 67">
            <a:extLst>
              <a:ext uri="{FF2B5EF4-FFF2-40B4-BE49-F238E27FC236}">
                <a16:creationId xmlns:a16="http://schemas.microsoft.com/office/drawing/2014/main" id="{D460B6E7-F08D-9602-6693-A31FCF21CF39}"/>
              </a:ext>
            </a:extLst>
          </p:cNvPr>
          <p:cNvSpPr/>
          <p:nvPr/>
        </p:nvSpPr>
        <p:spPr>
          <a:xfrm>
            <a:off x="10822042" y="5562830"/>
            <a:ext cx="116990" cy="116990"/>
          </a:xfrm>
          <a:prstGeom prst="star5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AE3E399-A175-54C1-3534-02522CB4C0DE}"/>
              </a:ext>
            </a:extLst>
          </p:cNvPr>
          <p:cNvCxnSpPr>
            <a:cxnSpLocks/>
          </p:cNvCxnSpPr>
          <p:nvPr/>
        </p:nvCxnSpPr>
        <p:spPr>
          <a:xfrm>
            <a:off x="6096000" y="5468800"/>
            <a:ext cx="0" cy="1389200"/>
          </a:xfrm>
          <a:prstGeom prst="straightConnector1">
            <a:avLst/>
          </a:prstGeom>
          <a:ln w="101600">
            <a:solidFill>
              <a:srgbClr val="0C5729"/>
            </a:solidFill>
            <a:headEnd type="oval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0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B40E6-C8A0-579B-CDED-52D299452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B8648DCE-D4AC-7613-0AF8-BF44E85D739C}"/>
              </a:ext>
            </a:extLst>
          </p:cNvPr>
          <p:cNvSpPr/>
          <p:nvPr/>
        </p:nvSpPr>
        <p:spPr>
          <a:xfrm>
            <a:off x="1467147" y="2360729"/>
            <a:ext cx="9256605" cy="3796232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6B064-FD11-2A6B-27C4-70152BA4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21</a:t>
            </a:fld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48C2226-10CC-76C5-0B06-00AEDE22B543}"/>
              </a:ext>
            </a:extLst>
          </p:cNvPr>
          <p:cNvCxnSpPr>
            <a:cxnSpLocks/>
          </p:cNvCxnSpPr>
          <p:nvPr/>
        </p:nvCxnSpPr>
        <p:spPr>
          <a:xfrm>
            <a:off x="6096000" y="-6216"/>
            <a:ext cx="0" cy="2205406"/>
          </a:xfrm>
          <a:prstGeom prst="straightConnector1">
            <a:avLst/>
          </a:prstGeom>
          <a:ln w="101600">
            <a:solidFill>
              <a:srgbClr val="0C572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A08F32FB-24A8-A919-D5DD-B2D869C41234}"/>
              </a:ext>
            </a:extLst>
          </p:cNvPr>
          <p:cNvSpPr txBox="1">
            <a:spLocks/>
          </p:cNvSpPr>
          <p:nvPr/>
        </p:nvSpPr>
        <p:spPr>
          <a:xfrm>
            <a:off x="92252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A85FBC-2750-4EB2-BEE8-FADFF901BC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5" name="그래픽 72">
            <a:extLst>
              <a:ext uri="{FF2B5EF4-FFF2-40B4-BE49-F238E27FC236}">
                <a16:creationId xmlns:a16="http://schemas.microsoft.com/office/drawing/2014/main" id="{4D2A5FE0-849A-CD06-18DC-832645B08E6D}"/>
              </a:ext>
            </a:extLst>
          </p:cNvPr>
          <p:cNvGrpSpPr/>
          <p:nvPr/>
        </p:nvGrpSpPr>
        <p:grpSpPr>
          <a:xfrm>
            <a:off x="5906627" y="3147553"/>
            <a:ext cx="379454" cy="373193"/>
            <a:chOff x="5318018" y="2224836"/>
            <a:chExt cx="379454" cy="373193"/>
          </a:xfrm>
          <a:solidFill>
            <a:schemeClr val="accent1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E2C836E8-2B24-F27A-DE4D-5F55FDC32771}"/>
                </a:ext>
              </a:extLst>
            </p:cNvPr>
            <p:cNvSpPr/>
            <p:nvPr/>
          </p:nvSpPr>
          <p:spPr>
            <a:xfrm>
              <a:off x="5448836" y="2224836"/>
              <a:ext cx="120396" cy="52617"/>
            </a:xfrm>
            <a:custGeom>
              <a:avLst/>
              <a:gdLst>
                <a:gd name="connsiteX0" fmla="*/ 112683 w 120396"/>
                <a:gd name="connsiteY0" fmla="*/ 52617 h 52617"/>
                <a:gd name="connsiteX1" fmla="*/ 68785 w 120396"/>
                <a:gd name="connsiteY1" fmla="*/ 15247 h 52617"/>
                <a:gd name="connsiteX2" fmla="*/ 49053 w 120396"/>
                <a:gd name="connsiteY2" fmla="*/ 15247 h 52617"/>
                <a:gd name="connsiteX3" fmla="*/ 7711 w 120396"/>
                <a:gd name="connsiteY3" fmla="*/ 50444 h 52617"/>
                <a:gd name="connsiteX4" fmla="*/ 0 w 120396"/>
                <a:gd name="connsiteY4" fmla="*/ 41376 h 52617"/>
                <a:gd name="connsiteX5" fmla="*/ 41343 w 120396"/>
                <a:gd name="connsiteY5" fmla="*/ 6184 h 52617"/>
                <a:gd name="connsiteX6" fmla="*/ 76501 w 120396"/>
                <a:gd name="connsiteY6" fmla="*/ 6184 h 52617"/>
                <a:gd name="connsiteX7" fmla="*/ 120397 w 120396"/>
                <a:gd name="connsiteY7" fmla="*/ 43555 h 52617"/>
                <a:gd name="connsiteX8" fmla="*/ 112683 w 120396"/>
                <a:gd name="connsiteY8" fmla="*/ 52617 h 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96" h="52617">
                  <a:moveTo>
                    <a:pt x="112683" y="52617"/>
                  </a:moveTo>
                  <a:lnTo>
                    <a:pt x="68785" y="15247"/>
                  </a:lnTo>
                  <a:cubicBezTo>
                    <a:pt x="63440" y="10699"/>
                    <a:pt x="54404" y="10702"/>
                    <a:pt x="49053" y="15247"/>
                  </a:cubicBezTo>
                  <a:lnTo>
                    <a:pt x="7711" y="50444"/>
                  </a:lnTo>
                  <a:lnTo>
                    <a:pt x="0" y="41376"/>
                  </a:lnTo>
                  <a:lnTo>
                    <a:pt x="41343" y="6184"/>
                  </a:lnTo>
                  <a:cubicBezTo>
                    <a:pt x="51037" y="-2063"/>
                    <a:pt x="66808" y="-2060"/>
                    <a:pt x="76501" y="6184"/>
                  </a:cubicBezTo>
                  <a:lnTo>
                    <a:pt x="120397" y="43555"/>
                  </a:lnTo>
                  <a:lnTo>
                    <a:pt x="112683" y="52617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AB71CBF-1770-94E2-9EC3-6C3010A507BC}"/>
                </a:ext>
              </a:extLst>
            </p:cNvPr>
            <p:cNvSpPr/>
            <p:nvPr/>
          </p:nvSpPr>
          <p:spPr>
            <a:xfrm>
              <a:off x="5318018" y="2343006"/>
              <a:ext cx="379454" cy="255022"/>
            </a:xfrm>
            <a:custGeom>
              <a:avLst/>
              <a:gdLst>
                <a:gd name="connsiteX0" fmla="*/ 373467 w 379454"/>
                <a:gd name="connsiteY0" fmla="*/ 255023 h 255022"/>
                <a:gd name="connsiteX1" fmla="*/ 5975 w 379454"/>
                <a:gd name="connsiteY1" fmla="*/ 255023 h 255022"/>
                <a:gd name="connsiteX2" fmla="*/ 25 w 379454"/>
                <a:gd name="connsiteY2" fmla="*/ 249073 h 255022"/>
                <a:gd name="connsiteX3" fmla="*/ 25 w 379454"/>
                <a:gd name="connsiteY3" fmla="*/ 37862 h 255022"/>
                <a:gd name="connsiteX4" fmla="*/ 915 w 379454"/>
                <a:gd name="connsiteY4" fmla="*/ 34154 h 255022"/>
                <a:gd name="connsiteX5" fmla="*/ 2767 w 379454"/>
                <a:gd name="connsiteY5" fmla="*/ 32227 h 255022"/>
                <a:gd name="connsiteX6" fmla="*/ 40034 w 379454"/>
                <a:gd name="connsiteY6" fmla="*/ 507 h 255022"/>
                <a:gd name="connsiteX7" fmla="*/ 47748 w 379454"/>
                <a:gd name="connsiteY7" fmla="*/ 9569 h 255022"/>
                <a:gd name="connsiteX8" fmla="*/ 11925 w 379454"/>
                <a:gd name="connsiteY8" fmla="*/ 40056 h 255022"/>
                <a:gd name="connsiteX9" fmla="*/ 11925 w 379454"/>
                <a:gd name="connsiteY9" fmla="*/ 243123 h 255022"/>
                <a:gd name="connsiteX10" fmla="*/ 367518 w 379454"/>
                <a:gd name="connsiteY10" fmla="*/ 243123 h 255022"/>
                <a:gd name="connsiteX11" fmla="*/ 367518 w 379454"/>
                <a:gd name="connsiteY11" fmla="*/ 40026 h 255022"/>
                <a:gd name="connsiteX12" fmla="*/ 331146 w 379454"/>
                <a:gd name="connsiteY12" fmla="*/ 9062 h 255022"/>
                <a:gd name="connsiteX13" fmla="*/ 338866 w 379454"/>
                <a:gd name="connsiteY13" fmla="*/ 0 h 255022"/>
                <a:gd name="connsiteX14" fmla="*/ 376903 w 379454"/>
                <a:gd name="connsiteY14" fmla="*/ 32387 h 255022"/>
                <a:gd name="connsiteX15" fmla="*/ 379132 w 379454"/>
                <a:gd name="connsiteY15" fmla="*/ 35408 h 255022"/>
                <a:gd name="connsiteX16" fmla="*/ 379420 w 379454"/>
                <a:gd name="connsiteY16" fmla="*/ 37993 h 255022"/>
                <a:gd name="connsiteX17" fmla="*/ 379420 w 379454"/>
                <a:gd name="connsiteY17" fmla="*/ 249082 h 255022"/>
                <a:gd name="connsiteX18" fmla="*/ 373467 w 379454"/>
                <a:gd name="connsiteY18" fmla="*/ 255023 h 2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9454" h="255022">
                  <a:moveTo>
                    <a:pt x="373467" y="255023"/>
                  </a:moveTo>
                  <a:lnTo>
                    <a:pt x="5975" y="255023"/>
                  </a:lnTo>
                  <a:cubicBezTo>
                    <a:pt x="2687" y="255023"/>
                    <a:pt x="25" y="252361"/>
                    <a:pt x="25" y="249073"/>
                  </a:cubicBezTo>
                  <a:lnTo>
                    <a:pt x="25" y="37862"/>
                  </a:lnTo>
                  <a:cubicBezTo>
                    <a:pt x="-96" y="36552"/>
                    <a:pt x="224" y="35248"/>
                    <a:pt x="915" y="34154"/>
                  </a:cubicBezTo>
                  <a:cubicBezTo>
                    <a:pt x="1383" y="33383"/>
                    <a:pt x="2017" y="32722"/>
                    <a:pt x="2767" y="32227"/>
                  </a:cubicBezTo>
                  <a:lnTo>
                    <a:pt x="40034" y="507"/>
                  </a:lnTo>
                  <a:lnTo>
                    <a:pt x="47748" y="9569"/>
                  </a:lnTo>
                  <a:lnTo>
                    <a:pt x="11925" y="40056"/>
                  </a:lnTo>
                  <a:lnTo>
                    <a:pt x="11925" y="243123"/>
                  </a:lnTo>
                  <a:lnTo>
                    <a:pt x="367518" y="243123"/>
                  </a:lnTo>
                  <a:lnTo>
                    <a:pt x="367518" y="40026"/>
                  </a:lnTo>
                  <a:lnTo>
                    <a:pt x="331146" y="9062"/>
                  </a:lnTo>
                  <a:lnTo>
                    <a:pt x="338866" y="0"/>
                  </a:lnTo>
                  <a:lnTo>
                    <a:pt x="376903" y="32387"/>
                  </a:lnTo>
                  <a:cubicBezTo>
                    <a:pt x="377938" y="33128"/>
                    <a:pt x="378732" y="34181"/>
                    <a:pt x="379132" y="35408"/>
                  </a:cubicBezTo>
                  <a:cubicBezTo>
                    <a:pt x="379414" y="36232"/>
                    <a:pt x="379515" y="37115"/>
                    <a:pt x="379420" y="37993"/>
                  </a:cubicBezTo>
                  <a:lnTo>
                    <a:pt x="379420" y="249082"/>
                  </a:lnTo>
                  <a:cubicBezTo>
                    <a:pt x="379417" y="252361"/>
                    <a:pt x="376755" y="255023"/>
                    <a:pt x="373467" y="255023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E922D5C-7911-485E-8D47-718ADA842F81}"/>
                </a:ext>
              </a:extLst>
            </p:cNvPr>
            <p:cNvSpPr/>
            <p:nvPr/>
          </p:nvSpPr>
          <p:spPr>
            <a:xfrm>
              <a:off x="5355917" y="2266935"/>
              <a:ext cx="301849" cy="124668"/>
            </a:xfrm>
            <a:custGeom>
              <a:avLst/>
              <a:gdLst>
                <a:gd name="connsiteX0" fmla="*/ 301850 w 301849"/>
                <a:gd name="connsiteY0" fmla="*/ 124668 h 124668"/>
                <a:gd name="connsiteX1" fmla="*/ 289950 w 301849"/>
                <a:gd name="connsiteY1" fmla="*/ 124668 h 124668"/>
                <a:gd name="connsiteX2" fmla="*/ 289950 w 301849"/>
                <a:gd name="connsiteY2" fmla="*/ 11902 h 124668"/>
                <a:gd name="connsiteX3" fmla="*/ 11899 w 301849"/>
                <a:gd name="connsiteY3" fmla="*/ 11902 h 124668"/>
                <a:gd name="connsiteX4" fmla="*/ 11899 w 301849"/>
                <a:gd name="connsiteY4" fmla="*/ 124668 h 124668"/>
                <a:gd name="connsiteX5" fmla="*/ 0 w 301849"/>
                <a:gd name="connsiteY5" fmla="*/ 124668 h 124668"/>
                <a:gd name="connsiteX6" fmla="*/ 0 w 301849"/>
                <a:gd name="connsiteY6" fmla="*/ 0 h 124668"/>
                <a:gd name="connsiteX7" fmla="*/ 301850 w 301849"/>
                <a:gd name="connsiteY7" fmla="*/ 0 h 12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849" h="124668">
                  <a:moveTo>
                    <a:pt x="301850" y="124668"/>
                  </a:moveTo>
                  <a:lnTo>
                    <a:pt x="289950" y="124668"/>
                  </a:lnTo>
                  <a:lnTo>
                    <a:pt x="289950" y="11902"/>
                  </a:lnTo>
                  <a:lnTo>
                    <a:pt x="11899" y="11902"/>
                  </a:lnTo>
                  <a:lnTo>
                    <a:pt x="11899" y="124668"/>
                  </a:lnTo>
                  <a:lnTo>
                    <a:pt x="0" y="124668"/>
                  </a:lnTo>
                  <a:lnTo>
                    <a:pt x="0" y="0"/>
                  </a:lnTo>
                  <a:lnTo>
                    <a:pt x="30185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1FD8CB8-6F4F-27DA-00E8-80F0D000A442}"/>
                </a:ext>
              </a:extLst>
            </p:cNvPr>
            <p:cNvSpPr/>
            <p:nvPr/>
          </p:nvSpPr>
          <p:spPr>
            <a:xfrm>
              <a:off x="5387059" y="2379932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24429E8-B56C-97B1-E3A1-C36BA2706590}"/>
                </a:ext>
              </a:extLst>
            </p:cNvPr>
            <p:cNvSpPr/>
            <p:nvPr/>
          </p:nvSpPr>
          <p:spPr>
            <a:xfrm>
              <a:off x="5387059" y="2418381"/>
              <a:ext cx="155229" cy="11902"/>
            </a:xfrm>
            <a:custGeom>
              <a:avLst/>
              <a:gdLst>
                <a:gd name="connsiteX0" fmla="*/ 0 w 155229"/>
                <a:gd name="connsiteY0" fmla="*/ 0 h 11902"/>
                <a:gd name="connsiteX1" fmla="*/ 155229 w 155229"/>
                <a:gd name="connsiteY1" fmla="*/ 0 h 11902"/>
                <a:gd name="connsiteX2" fmla="*/ 155229 w 155229"/>
                <a:gd name="connsiteY2" fmla="*/ 11902 h 11902"/>
                <a:gd name="connsiteX3" fmla="*/ 0 w 155229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9" h="11902">
                  <a:moveTo>
                    <a:pt x="0" y="0"/>
                  </a:moveTo>
                  <a:lnTo>
                    <a:pt x="155229" y="0"/>
                  </a:lnTo>
                  <a:lnTo>
                    <a:pt x="155229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D483AC9-C8F7-FCB7-B721-EE56A55E8277}"/>
                </a:ext>
              </a:extLst>
            </p:cNvPr>
            <p:cNvSpPr/>
            <p:nvPr/>
          </p:nvSpPr>
          <p:spPr>
            <a:xfrm>
              <a:off x="5419022" y="2456831"/>
              <a:ext cx="123266" cy="11902"/>
            </a:xfrm>
            <a:custGeom>
              <a:avLst/>
              <a:gdLst>
                <a:gd name="connsiteX0" fmla="*/ 0 w 123266"/>
                <a:gd name="connsiteY0" fmla="*/ 0 h 11902"/>
                <a:gd name="connsiteX1" fmla="*/ 123266 w 123266"/>
                <a:gd name="connsiteY1" fmla="*/ 0 h 11902"/>
                <a:gd name="connsiteX2" fmla="*/ 123266 w 123266"/>
                <a:gd name="connsiteY2" fmla="*/ 11902 h 11902"/>
                <a:gd name="connsiteX3" fmla="*/ 0 w 123266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6" h="11902">
                  <a:moveTo>
                    <a:pt x="0" y="0"/>
                  </a:moveTo>
                  <a:lnTo>
                    <a:pt x="123266" y="0"/>
                  </a:lnTo>
                  <a:lnTo>
                    <a:pt x="123266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47C7E8F-E790-BA96-7F9E-2D4A4EEACF35}"/>
                </a:ext>
              </a:extLst>
            </p:cNvPr>
            <p:cNvSpPr/>
            <p:nvPr/>
          </p:nvSpPr>
          <p:spPr>
            <a:xfrm>
              <a:off x="5562978" y="2379932"/>
              <a:ext cx="61181" cy="11902"/>
            </a:xfrm>
            <a:custGeom>
              <a:avLst/>
              <a:gdLst>
                <a:gd name="connsiteX0" fmla="*/ 0 w 61181"/>
                <a:gd name="connsiteY0" fmla="*/ 0 h 11902"/>
                <a:gd name="connsiteX1" fmla="*/ 61181 w 61181"/>
                <a:gd name="connsiteY1" fmla="*/ 0 h 11902"/>
                <a:gd name="connsiteX2" fmla="*/ 61181 w 61181"/>
                <a:gd name="connsiteY2" fmla="*/ 11902 h 11902"/>
                <a:gd name="connsiteX3" fmla="*/ 0 w 611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1" h="11902">
                  <a:moveTo>
                    <a:pt x="0" y="0"/>
                  </a:moveTo>
                  <a:lnTo>
                    <a:pt x="61181" y="0"/>
                  </a:lnTo>
                  <a:lnTo>
                    <a:pt x="611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7458133-2139-3B5D-6C8F-BB247E0B7CB4}"/>
                </a:ext>
              </a:extLst>
            </p:cNvPr>
            <p:cNvSpPr/>
            <p:nvPr/>
          </p:nvSpPr>
          <p:spPr>
            <a:xfrm>
              <a:off x="5562978" y="2418381"/>
              <a:ext cx="40281" cy="11902"/>
            </a:xfrm>
            <a:custGeom>
              <a:avLst/>
              <a:gdLst>
                <a:gd name="connsiteX0" fmla="*/ 0 w 40281"/>
                <a:gd name="connsiteY0" fmla="*/ 0 h 11902"/>
                <a:gd name="connsiteX1" fmla="*/ 40281 w 40281"/>
                <a:gd name="connsiteY1" fmla="*/ 0 h 11902"/>
                <a:gd name="connsiteX2" fmla="*/ 40281 w 40281"/>
                <a:gd name="connsiteY2" fmla="*/ 11902 h 11902"/>
                <a:gd name="connsiteX3" fmla="*/ 0 w 40281"/>
                <a:gd name="connsiteY3" fmla="*/ 11902 h 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81" h="11902">
                  <a:moveTo>
                    <a:pt x="0" y="0"/>
                  </a:moveTo>
                  <a:lnTo>
                    <a:pt x="40281" y="0"/>
                  </a:lnTo>
                  <a:lnTo>
                    <a:pt x="40281" y="11902"/>
                  </a:lnTo>
                  <a:lnTo>
                    <a:pt x="0" y="11902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C6F72319-F5FC-1F68-4FA1-CD495D4E24A0}"/>
                </a:ext>
              </a:extLst>
            </p:cNvPr>
            <p:cNvSpPr/>
            <p:nvPr/>
          </p:nvSpPr>
          <p:spPr>
            <a:xfrm>
              <a:off x="5387374" y="2300493"/>
              <a:ext cx="156560" cy="53268"/>
            </a:xfrm>
            <a:custGeom>
              <a:avLst/>
              <a:gdLst>
                <a:gd name="connsiteX0" fmla="*/ 144889 w 156560"/>
                <a:gd name="connsiteY0" fmla="*/ 11668 h 53268"/>
                <a:gd name="connsiteX1" fmla="*/ 144889 w 156560"/>
                <a:gd name="connsiteY1" fmla="*/ 41598 h 53268"/>
                <a:gd name="connsiteX2" fmla="*/ 11668 w 156560"/>
                <a:gd name="connsiteY2" fmla="*/ 41598 h 53268"/>
                <a:gd name="connsiteX3" fmla="*/ 11668 w 156560"/>
                <a:gd name="connsiteY3" fmla="*/ 11668 h 53268"/>
                <a:gd name="connsiteX4" fmla="*/ 144889 w 156560"/>
                <a:gd name="connsiteY4" fmla="*/ 11668 h 53268"/>
                <a:gd name="connsiteX5" fmla="*/ 156557 w 156560"/>
                <a:gd name="connsiteY5" fmla="*/ 0 h 53268"/>
                <a:gd name="connsiteX6" fmla="*/ 0 w 156560"/>
                <a:gd name="connsiteY6" fmla="*/ 0 h 53268"/>
                <a:gd name="connsiteX7" fmla="*/ 0 w 156560"/>
                <a:gd name="connsiteY7" fmla="*/ 53269 h 53268"/>
                <a:gd name="connsiteX8" fmla="*/ 156560 w 156560"/>
                <a:gd name="connsiteY8" fmla="*/ 53269 h 53268"/>
                <a:gd name="connsiteX9" fmla="*/ 156560 w 156560"/>
                <a:gd name="connsiteY9" fmla="*/ 0 h 53268"/>
                <a:gd name="connsiteX10" fmla="*/ 156557 w 156560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560" h="53268">
                  <a:moveTo>
                    <a:pt x="144889" y="11668"/>
                  </a:moveTo>
                  <a:lnTo>
                    <a:pt x="144889" y="41598"/>
                  </a:lnTo>
                  <a:lnTo>
                    <a:pt x="11668" y="41598"/>
                  </a:lnTo>
                  <a:lnTo>
                    <a:pt x="11668" y="11668"/>
                  </a:lnTo>
                  <a:lnTo>
                    <a:pt x="144889" y="11668"/>
                  </a:lnTo>
                  <a:moveTo>
                    <a:pt x="156557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156560" y="53269"/>
                  </a:lnTo>
                  <a:lnTo>
                    <a:pt x="156560" y="0"/>
                  </a:lnTo>
                  <a:lnTo>
                    <a:pt x="156557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AD91053-1A94-5BCD-EB1F-6EBFD67EFA30}"/>
                </a:ext>
              </a:extLst>
            </p:cNvPr>
            <p:cNvSpPr/>
            <p:nvPr/>
          </p:nvSpPr>
          <p:spPr>
            <a:xfrm>
              <a:off x="5562978" y="2300493"/>
              <a:ext cx="60869" cy="53268"/>
            </a:xfrm>
            <a:custGeom>
              <a:avLst/>
              <a:gdLst>
                <a:gd name="connsiteX0" fmla="*/ 49207 w 60869"/>
                <a:gd name="connsiteY0" fmla="*/ 11668 h 53268"/>
                <a:gd name="connsiteX1" fmla="*/ 49207 w 60869"/>
                <a:gd name="connsiteY1" fmla="*/ 41598 h 53268"/>
                <a:gd name="connsiteX2" fmla="*/ 11665 w 60869"/>
                <a:gd name="connsiteY2" fmla="*/ 41598 h 53268"/>
                <a:gd name="connsiteX3" fmla="*/ 11665 w 60869"/>
                <a:gd name="connsiteY3" fmla="*/ 11668 h 53268"/>
                <a:gd name="connsiteX4" fmla="*/ 49207 w 60869"/>
                <a:gd name="connsiteY4" fmla="*/ 11668 h 53268"/>
                <a:gd name="connsiteX5" fmla="*/ 60870 w 60869"/>
                <a:gd name="connsiteY5" fmla="*/ 0 h 53268"/>
                <a:gd name="connsiteX6" fmla="*/ 0 w 60869"/>
                <a:gd name="connsiteY6" fmla="*/ 0 h 53268"/>
                <a:gd name="connsiteX7" fmla="*/ 0 w 60869"/>
                <a:gd name="connsiteY7" fmla="*/ 53269 h 53268"/>
                <a:gd name="connsiteX8" fmla="*/ 60870 w 60869"/>
                <a:gd name="connsiteY8" fmla="*/ 53269 h 53268"/>
                <a:gd name="connsiteX9" fmla="*/ 60870 w 60869"/>
                <a:gd name="connsiteY9" fmla="*/ 0 h 53268"/>
                <a:gd name="connsiteX10" fmla="*/ 60870 w 60869"/>
                <a:gd name="connsiteY10" fmla="*/ 0 h 5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69" h="53268">
                  <a:moveTo>
                    <a:pt x="49207" y="11668"/>
                  </a:moveTo>
                  <a:lnTo>
                    <a:pt x="49207" y="41598"/>
                  </a:lnTo>
                  <a:lnTo>
                    <a:pt x="11665" y="41598"/>
                  </a:lnTo>
                  <a:lnTo>
                    <a:pt x="11665" y="11668"/>
                  </a:lnTo>
                  <a:lnTo>
                    <a:pt x="49207" y="11668"/>
                  </a:lnTo>
                  <a:moveTo>
                    <a:pt x="60870" y="0"/>
                  </a:moveTo>
                  <a:lnTo>
                    <a:pt x="0" y="0"/>
                  </a:lnTo>
                  <a:lnTo>
                    <a:pt x="0" y="53269"/>
                  </a:lnTo>
                  <a:lnTo>
                    <a:pt x="60870" y="53269"/>
                  </a:lnTo>
                  <a:lnTo>
                    <a:pt x="60870" y="0"/>
                  </a:lnTo>
                  <a:lnTo>
                    <a:pt x="60870" y="0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5" name="그래픽 72">
              <a:extLst>
                <a:ext uri="{FF2B5EF4-FFF2-40B4-BE49-F238E27FC236}">
                  <a16:creationId xmlns:a16="http://schemas.microsoft.com/office/drawing/2014/main" id="{9F1B1278-1AC1-A6D6-BEA1-148AB34FEDDD}"/>
                </a:ext>
              </a:extLst>
            </p:cNvPr>
            <p:cNvGrpSpPr/>
            <p:nvPr/>
          </p:nvGrpSpPr>
          <p:grpSpPr>
            <a:xfrm>
              <a:off x="5319748" y="2383252"/>
              <a:ext cx="376477" cy="213455"/>
              <a:chOff x="5319748" y="2383252"/>
              <a:chExt cx="376477" cy="213455"/>
            </a:xfrm>
            <a:grpFill/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6689D3FC-A597-A65E-3785-FA225AFB61BB}"/>
                  </a:ext>
                </a:extLst>
              </p:cNvPr>
              <p:cNvSpPr/>
              <p:nvPr/>
            </p:nvSpPr>
            <p:spPr>
              <a:xfrm>
                <a:off x="5319748" y="2383252"/>
                <a:ext cx="376477" cy="113320"/>
              </a:xfrm>
              <a:custGeom>
                <a:avLst/>
                <a:gdLst>
                  <a:gd name="connsiteX0" fmla="*/ 246764 w 376477"/>
                  <a:gd name="connsiteY0" fmla="*/ 113320 h 113320"/>
                  <a:gd name="connsiteX1" fmla="*/ 129234 w 376477"/>
                  <a:gd name="connsiteY1" fmla="*/ 113320 h 113320"/>
                  <a:gd name="connsiteX2" fmla="*/ 125463 w 376477"/>
                  <a:gd name="connsiteY2" fmla="*/ 111975 h 113320"/>
                  <a:gd name="connsiteX3" fmla="*/ 0 w 376477"/>
                  <a:gd name="connsiteY3" fmla="*/ 9214 h 113320"/>
                  <a:gd name="connsiteX4" fmla="*/ 7539 w 376477"/>
                  <a:gd name="connsiteY4" fmla="*/ 6 h 113320"/>
                  <a:gd name="connsiteX5" fmla="*/ 131359 w 376477"/>
                  <a:gd name="connsiteY5" fmla="*/ 101418 h 113320"/>
                  <a:gd name="connsiteX6" fmla="*/ 244644 w 376477"/>
                  <a:gd name="connsiteY6" fmla="*/ 101418 h 113320"/>
                  <a:gd name="connsiteX7" fmla="*/ 368951 w 376477"/>
                  <a:gd name="connsiteY7" fmla="*/ 0 h 113320"/>
                  <a:gd name="connsiteX8" fmla="*/ 376478 w 376477"/>
                  <a:gd name="connsiteY8" fmla="*/ 9223 h 113320"/>
                  <a:gd name="connsiteX9" fmla="*/ 250529 w 376477"/>
                  <a:gd name="connsiteY9" fmla="*/ 111983 h 113320"/>
                  <a:gd name="connsiteX10" fmla="*/ 246764 w 376477"/>
                  <a:gd name="connsiteY10" fmla="*/ 113320 h 11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477" h="113320">
                    <a:moveTo>
                      <a:pt x="246764" y="113320"/>
                    </a:moveTo>
                    <a:lnTo>
                      <a:pt x="129234" y="113320"/>
                    </a:lnTo>
                    <a:cubicBezTo>
                      <a:pt x="127858" y="113320"/>
                      <a:pt x="126527" y="112846"/>
                      <a:pt x="125463" y="111975"/>
                    </a:cubicBezTo>
                    <a:lnTo>
                      <a:pt x="0" y="9214"/>
                    </a:lnTo>
                    <a:lnTo>
                      <a:pt x="7539" y="6"/>
                    </a:lnTo>
                    <a:lnTo>
                      <a:pt x="131359" y="101418"/>
                    </a:lnTo>
                    <a:lnTo>
                      <a:pt x="244644" y="101418"/>
                    </a:lnTo>
                    <a:lnTo>
                      <a:pt x="368951" y="0"/>
                    </a:lnTo>
                    <a:lnTo>
                      <a:pt x="376478" y="9223"/>
                    </a:lnTo>
                    <a:lnTo>
                      <a:pt x="250529" y="111983"/>
                    </a:lnTo>
                    <a:cubicBezTo>
                      <a:pt x="249461" y="112849"/>
                      <a:pt x="248136" y="113320"/>
                      <a:pt x="246764" y="1133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래픽 72">
                <a:extLst>
                  <a:ext uri="{FF2B5EF4-FFF2-40B4-BE49-F238E27FC236}">
                    <a16:creationId xmlns:a16="http://schemas.microsoft.com/office/drawing/2014/main" id="{45666D3C-1048-0272-2485-D8C41C5D7A76}"/>
                  </a:ext>
                </a:extLst>
              </p:cNvPr>
              <p:cNvGrpSpPr/>
              <p:nvPr/>
            </p:nvGrpSpPr>
            <p:grpSpPr>
              <a:xfrm>
                <a:off x="5331039" y="2485954"/>
                <a:ext cx="356582" cy="110754"/>
                <a:chOff x="5331039" y="2485954"/>
                <a:chExt cx="356582" cy="110754"/>
              </a:xfrm>
              <a:grpFill/>
            </p:grpSpPr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6FA38485-FAB7-3EA2-68A7-D6BDBF632C3C}"/>
                    </a:ext>
                  </a:extLst>
                </p:cNvPr>
                <p:cNvSpPr/>
                <p:nvPr/>
              </p:nvSpPr>
              <p:spPr>
                <a:xfrm>
                  <a:off x="5331039" y="2485954"/>
                  <a:ext cx="123156" cy="107803"/>
                </a:xfrm>
                <a:custGeom>
                  <a:avLst/>
                  <a:gdLst>
                    <a:gd name="connsiteX0" fmla="*/ 7711 w 123156"/>
                    <a:gd name="connsiteY0" fmla="*/ 107803 h 107803"/>
                    <a:gd name="connsiteX1" fmla="*/ 0 w 123156"/>
                    <a:gd name="connsiteY1" fmla="*/ 98735 h 107803"/>
                    <a:gd name="connsiteX2" fmla="*/ 40883 w 123156"/>
                    <a:gd name="connsiteY2" fmla="*/ 63962 h 107803"/>
                    <a:gd name="connsiteX3" fmla="*/ 71714 w 123156"/>
                    <a:gd name="connsiteY3" fmla="*/ 37495 h 107803"/>
                    <a:gd name="connsiteX4" fmla="*/ 84844 w 123156"/>
                    <a:gd name="connsiteY4" fmla="*/ 26221 h 107803"/>
                    <a:gd name="connsiteX5" fmla="*/ 115407 w 123156"/>
                    <a:gd name="connsiteY5" fmla="*/ 0 h 107803"/>
                    <a:gd name="connsiteX6" fmla="*/ 123157 w 123156"/>
                    <a:gd name="connsiteY6" fmla="*/ 9030 h 107803"/>
                    <a:gd name="connsiteX7" fmla="*/ 92599 w 123156"/>
                    <a:gd name="connsiteY7" fmla="*/ 35245 h 107803"/>
                    <a:gd name="connsiteX8" fmla="*/ 79460 w 123156"/>
                    <a:gd name="connsiteY8" fmla="*/ 46534 h 107803"/>
                    <a:gd name="connsiteX9" fmla="*/ 48615 w 123156"/>
                    <a:gd name="connsiteY9" fmla="*/ 73009 h 107803"/>
                    <a:gd name="connsiteX10" fmla="*/ 7711 w 123156"/>
                    <a:gd name="connsiteY10" fmla="*/ 107803 h 10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3156" h="107803">
                      <a:moveTo>
                        <a:pt x="7711" y="107803"/>
                      </a:moveTo>
                      <a:lnTo>
                        <a:pt x="0" y="98735"/>
                      </a:lnTo>
                      <a:lnTo>
                        <a:pt x="40883" y="63962"/>
                      </a:lnTo>
                      <a:lnTo>
                        <a:pt x="71714" y="37495"/>
                      </a:lnTo>
                      <a:cubicBezTo>
                        <a:pt x="75345" y="34388"/>
                        <a:pt x="80091" y="30306"/>
                        <a:pt x="84844" y="26221"/>
                      </a:cubicBezTo>
                      <a:lnTo>
                        <a:pt x="115407" y="0"/>
                      </a:lnTo>
                      <a:lnTo>
                        <a:pt x="123157" y="9030"/>
                      </a:lnTo>
                      <a:lnTo>
                        <a:pt x="92599" y="35245"/>
                      </a:lnTo>
                      <a:cubicBezTo>
                        <a:pt x="87844" y="39339"/>
                        <a:pt x="83089" y="43427"/>
                        <a:pt x="79460" y="46534"/>
                      </a:cubicBezTo>
                      <a:lnTo>
                        <a:pt x="48615" y="73009"/>
                      </a:lnTo>
                      <a:lnTo>
                        <a:pt x="7711" y="107803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E12B190E-6403-BF99-C26A-D5725EAECFDB}"/>
                    </a:ext>
                  </a:extLst>
                </p:cNvPr>
                <p:cNvSpPr/>
                <p:nvPr/>
              </p:nvSpPr>
              <p:spPr>
                <a:xfrm rot="2437942">
                  <a:off x="5546378" y="2535387"/>
                  <a:ext cx="156200" cy="11896"/>
                </a:xfrm>
                <a:custGeom>
                  <a:avLst/>
                  <a:gdLst>
                    <a:gd name="connsiteX0" fmla="*/ 0 w 156200"/>
                    <a:gd name="connsiteY0" fmla="*/ 0 h 11896"/>
                    <a:gd name="connsiteX1" fmla="*/ 156201 w 156200"/>
                    <a:gd name="connsiteY1" fmla="*/ 0 h 11896"/>
                    <a:gd name="connsiteX2" fmla="*/ 156201 w 156200"/>
                    <a:gd name="connsiteY2" fmla="*/ 11896 h 11896"/>
                    <a:gd name="connsiteX3" fmla="*/ 0 w 156200"/>
                    <a:gd name="connsiteY3" fmla="*/ 11896 h 11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0" h="11896">
                      <a:moveTo>
                        <a:pt x="0" y="0"/>
                      </a:moveTo>
                      <a:lnTo>
                        <a:pt x="156201" y="0"/>
                      </a:lnTo>
                      <a:lnTo>
                        <a:pt x="156201" y="11896"/>
                      </a:lnTo>
                      <a:lnTo>
                        <a:pt x="0" y="11896"/>
                      </a:lnTo>
                      <a:close/>
                    </a:path>
                  </a:pathLst>
                </a:custGeom>
                <a:grpFill/>
                <a:ln w="29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80" name="그래픽 77">
            <a:extLst>
              <a:ext uri="{FF2B5EF4-FFF2-40B4-BE49-F238E27FC236}">
                <a16:creationId xmlns:a16="http://schemas.microsoft.com/office/drawing/2014/main" id="{09D06D40-89C7-5E38-5D32-009EE164E01D}"/>
              </a:ext>
            </a:extLst>
          </p:cNvPr>
          <p:cNvGrpSpPr/>
          <p:nvPr/>
        </p:nvGrpSpPr>
        <p:grpSpPr>
          <a:xfrm>
            <a:off x="4530501" y="4230475"/>
            <a:ext cx="379454" cy="249227"/>
            <a:chOff x="3212595" y="2286820"/>
            <a:chExt cx="379454" cy="249227"/>
          </a:xfrm>
          <a:solidFill>
            <a:schemeClr val="accent1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0C3217E-FBAB-4A45-C1D2-028F1D085CE1}"/>
                </a:ext>
              </a:extLst>
            </p:cNvPr>
            <p:cNvSpPr/>
            <p:nvPr/>
          </p:nvSpPr>
          <p:spPr>
            <a:xfrm>
              <a:off x="3212595" y="2286820"/>
              <a:ext cx="331779" cy="142799"/>
            </a:xfrm>
            <a:custGeom>
              <a:avLst/>
              <a:gdLst>
                <a:gd name="connsiteX0" fmla="*/ 317096 w 331779"/>
                <a:gd name="connsiteY0" fmla="*/ 142799 h 142799"/>
                <a:gd name="connsiteX1" fmla="*/ 28349 w 331779"/>
                <a:gd name="connsiteY1" fmla="*/ 142799 h 142799"/>
                <a:gd name="connsiteX2" fmla="*/ 13684 w 331779"/>
                <a:gd name="connsiteY2" fmla="*/ 128018 h 142799"/>
                <a:gd name="connsiteX3" fmla="*/ 13684 w 331779"/>
                <a:gd name="connsiteY3" fmla="*/ 58288 h 142799"/>
                <a:gd name="connsiteX4" fmla="*/ 0 w 331779"/>
                <a:gd name="connsiteY4" fmla="*/ 42567 h 142799"/>
                <a:gd name="connsiteX5" fmla="*/ 13687 w 331779"/>
                <a:gd name="connsiteY5" fmla="*/ 24344 h 142799"/>
                <a:gd name="connsiteX6" fmla="*/ 13687 w 331779"/>
                <a:gd name="connsiteY6" fmla="*/ 14778 h 142799"/>
                <a:gd name="connsiteX7" fmla="*/ 28352 w 331779"/>
                <a:gd name="connsiteY7" fmla="*/ 0 h 142799"/>
                <a:gd name="connsiteX8" fmla="*/ 317096 w 331779"/>
                <a:gd name="connsiteY8" fmla="*/ 0 h 142799"/>
                <a:gd name="connsiteX9" fmla="*/ 331779 w 331779"/>
                <a:gd name="connsiteY9" fmla="*/ 14778 h 142799"/>
                <a:gd name="connsiteX10" fmla="*/ 331779 w 331779"/>
                <a:gd name="connsiteY10" fmla="*/ 128018 h 142799"/>
                <a:gd name="connsiteX11" fmla="*/ 317096 w 331779"/>
                <a:gd name="connsiteY11" fmla="*/ 142799 h 142799"/>
                <a:gd name="connsiteX12" fmla="*/ 15347 w 331779"/>
                <a:gd name="connsiteY12" fmla="*/ 42013 h 142799"/>
                <a:gd name="connsiteX13" fmla="*/ 25622 w 331779"/>
                <a:gd name="connsiteY13" fmla="*/ 53817 h 142799"/>
                <a:gd name="connsiteX14" fmla="*/ 25622 w 331779"/>
                <a:gd name="connsiteY14" fmla="*/ 128015 h 142799"/>
                <a:gd name="connsiteX15" fmla="*/ 28352 w 331779"/>
                <a:gd name="connsiteY15" fmla="*/ 130858 h 142799"/>
                <a:gd name="connsiteX16" fmla="*/ 317096 w 331779"/>
                <a:gd name="connsiteY16" fmla="*/ 130858 h 142799"/>
                <a:gd name="connsiteX17" fmla="*/ 319838 w 331779"/>
                <a:gd name="connsiteY17" fmla="*/ 128015 h 142799"/>
                <a:gd name="connsiteX18" fmla="*/ 319844 w 331779"/>
                <a:gd name="connsiteY18" fmla="*/ 14775 h 142799"/>
                <a:gd name="connsiteX19" fmla="*/ 317099 w 331779"/>
                <a:gd name="connsiteY19" fmla="*/ 11935 h 142799"/>
                <a:gd name="connsiteX20" fmla="*/ 28352 w 331779"/>
                <a:gd name="connsiteY20" fmla="*/ 11935 h 142799"/>
                <a:gd name="connsiteX21" fmla="*/ 25622 w 331779"/>
                <a:gd name="connsiteY21" fmla="*/ 14775 h 142799"/>
                <a:gd name="connsiteX22" fmla="*/ 25622 w 331779"/>
                <a:gd name="connsiteY22" fmla="*/ 28326 h 142799"/>
                <a:gd name="connsiteX23" fmla="*/ 15347 w 331779"/>
                <a:gd name="connsiteY23" fmla="*/ 42013 h 14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1779" h="142799">
                  <a:moveTo>
                    <a:pt x="317096" y="142799"/>
                  </a:moveTo>
                  <a:lnTo>
                    <a:pt x="28349" y="142799"/>
                  </a:lnTo>
                  <a:cubicBezTo>
                    <a:pt x="20262" y="142799"/>
                    <a:pt x="13684" y="136171"/>
                    <a:pt x="13684" y="128018"/>
                  </a:cubicBezTo>
                  <a:lnTo>
                    <a:pt x="13684" y="58288"/>
                  </a:lnTo>
                  <a:lnTo>
                    <a:pt x="0" y="42567"/>
                  </a:lnTo>
                  <a:lnTo>
                    <a:pt x="13687" y="24344"/>
                  </a:lnTo>
                  <a:lnTo>
                    <a:pt x="13687" y="14778"/>
                  </a:lnTo>
                  <a:cubicBezTo>
                    <a:pt x="13687" y="6629"/>
                    <a:pt x="20268" y="0"/>
                    <a:pt x="28352" y="0"/>
                  </a:cubicBezTo>
                  <a:lnTo>
                    <a:pt x="317096" y="0"/>
                  </a:lnTo>
                  <a:cubicBezTo>
                    <a:pt x="325189" y="0"/>
                    <a:pt x="331779" y="6629"/>
                    <a:pt x="331779" y="14778"/>
                  </a:cubicBezTo>
                  <a:lnTo>
                    <a:pt x="331779" y="128018"/>
                  </a:lnTo>
                  <a:cubicBezTo>
                    <a:pt x="331773" y="136171"/>
                    <a:pt x="325180" y="142799"/>
                    <a:pt x="317096" y="142799"/>
                  </a:cubicBezTo>
                  <a:close/>
                  <a:moveTo>
                    <a:pt x="15347" y="42013"/>
                  </a:moveTo>
                  <a:lnTo>
                    <a:pt x="25622" y="53817"/>
                  </a:lnTo>
                  <a:lnTo>
                    <a:pt x="25622" y="128015"/>
                  </a:lnTo>
                  <a:cubicBezTo>
                    <a:pt x="25622" y="129557"/>
                    <a:pt x="26873" y="130858"/>
                    <a:pt x="28352" y="130858"/>
                  </a:cubicBezTo>
                  <a:lnTo>
                    <a:pt x="317096" y="130858"/>
                  </a:lnTo>
                  <a:cubicBezTo>
                    <a:pt x="318581" y="130858"/>
                    <a:pt x="319838" y="129557"/>
                    <a:pt x="319838" y="128015"/>
                  </a:cubicBezTo>
                  <a:lnTo>
                    <a:pt x="319844" y="14775"/>
                  </a:lnTo>
                  <a:cubicBezTo>
                    <a:pt x="319844" y="13233"/>
                    <a:pt x="318587" y="11935"/>
                    <a:pt x="317099" y="11935"/>
                  </a:cubicBezTo>
                  <a:lnTo>
                    <a:pt x="28352" y="11935"/>
                  </a:lnTo>
                  <a:cubicBezTo>
                    <a:pt x="26873" y="11935"/>
                    <a:pt x="25622" y="13236"/>
                    <a:pt x="25622" y="14775"/>
                  </a:cubicBezTo>
                  <a:lnTo>
                    <a:pt x="25622" y="28326"/>
                  </a:lnTo>
                  <a:lnTo>
                    <a:pt x="15347" y="42013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DD7EA5A-3BAE-3A67-DB3E-94D450D46BE1}"/>
                </a:ext>
              </a:extLst>
            </p:cNvPr>
            <p:cNvSpPr/>
            <p:nvPr/>
          </p:nvSpPr>
          <p:spPr>
            <a:xfrm>
              <a:off x="3262033" y="2451462"/>
              <a:ext cx="330015" cy="84585"/>
            </a:xfrm>
            <a:custGeom>
              <a:avLst/>
              <a:gdLst>
                <a:gd name="connsiteX0" fmla="*/ 301675 w 330015"/>
                <a:gd name="connsiteY0" fmla="*/ 84586 h 84585"/>
                <a:gd name="connsiteX1" fmla="*/ 14683 w 330015"/>
                <a:gd name="connsiteY1" fmla="*/ 84586 h 84585"/>
                <a:gd name="connsiteX2" fmla="*/ 3 w 330015"/>
                <a:gd name="connsiteY2" fmla="*/ 69811 h 84585"/>
                <a:gd name="connsiteX3" fmla="*/ 0 w 330015"/>
                <a:gd name="connsiteY3" fmla="*/ 14772 h 84585"/>
                <a:gd name="connsiteX4" fmla="*/ 14680 w 330015"/>
                <a:gd name="connsiteY4" fmla="*/ 0 h 84585"/>
                <a:gd name="connsiteX5" fmla="*/ 301675 w 330015"/>
                <a:gd name="connsiteY5" fmla="*/ 0 h 84585"/>
                <a:gd name="connsiteX6" fmla="*/ 316358 w 330015"/>
                <a:gd name="connsiteY6" fmla="*/ 14772 h 84585"/>
                <a:gd name="connsiteX7" fmla="*/ 316358 w 330015"/>
                <a:gd name="connsiteY7" fmla="*/ 24347 h 84585"/>
                <a:gd name="connsiteX8" fmla="*/ 330015 w 330015"/>
                <a:gd name="connsiteY8" fmla="*/ 42570 h 84585"/>
                <a:gd name="connsiteX9" fmla="*/ 316361 w 330015"/>
                <a:gd name="connsiteY9" fmla="*/ 58285 h 84585"/>
                <a:gd name="connsiteX10" fmla="*/ 316361 w 330015"/>
                <a:gd name="connsiteY10" fmla="*/ 69811 h 84585"/>
                <a:gd name="connsiteX11" fmla="*/ 301675 w 330015"/>
                <a:gd name="connsiteY11" fmla="*/ 84586 h 84585"/>
                <a:gd name="connsiteX12" fmla="*/ 14680 w 330015"/>
                <a:gd name="connsiteY12" fmla="*/ 11935 h 84585"/>
                <a:gd name="connsiteX13" fmla="*/ 11938 w 330015"/>
                <a:gd name="connsiteY13" fmla="*/ 14769 h 84585"/>
                <a:gd name="connsiteX14" fmla="*/ 11938 w 330015"/>
                <a:gd name="connsiteY14" fmla="*/ 69808 h 84585"/>
                <a:gd name="connsiteX15" fmla="*/ 14683 w 330015"/>
                <a:gd name="connsiteY15" fmla="*/ 72645 h 84585"/>
                <a:gd name="connsiteX16" fmla="*/ 301678 w 330015"/>
                <a:gd name="connsiteY16" fmla="*/ 72645 h 84585"/>
                <a:gd name="connsiteX17" fmla="*/ 304423 w 330015"/>
                <a:gd name="connsiteY17" fmla="*/ 69808 h 84585"/>
                <a:gd name="connsiteX18" fmla="*/ 304423 w 330015"/>
                <a:gd name="connsiteY18" fmla="*/ 53817 h 84585"/>
                <a:gd name="connsiteX19" fmla="*/ 314683 w 330015"/>
                <a:gd name="connsiteY19" fmla="*/ 42013 h 84585"/>
                <a:gd name="connsiteX20" fmla="*/ 304420 w 330015"/>
                <a:gd name="connsiteY20" fmla="*/ 28323 h 84585"/>
                <a:gd name="connsiteX21" fmla="*/ 304420 w 330015"/>
                <a:gd name="connsiteY21" fmla="*/ 14769 h 84585"/>
                <a:gd name="connsiteX22" fmla="*/ 301675 w 330015"/>
                <a:gd name="connsiteY22" fmla="*/ 11935 h 84585"/>
                <a:gd name="connsiteX23" fmla="*/ 14680 w 330015"/>
                <a:gd name="connsiteY23" fmla="*/ 11935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0015" h="84585">
                  <a:moveTo>
                    <a:pt x="301675" y="84586"/>
                  </a:moveTo>
                  <a:lnTo>
                    <a:pt x="14683" y="84586"/>
                  </a:lnTo>
                  <a:cubicBezTo>
                    <a:pt x="6590" y="84586"/>
                    <a:pt x="3" y="77960"/>
                    <a:pt x="3" y="69811"/>
                  </a:cubicBezTo>
                  <a:lnTo>
                    <a:pt x="0" y="14772"/>
                  </a:lnTo>
                  <a:cubicBezTo>
                    <a:pt x="0" y="6626"/>
                    <a:pt x="6587" y="0"/>
                    <a:pt x="14680" y="0"/>
                  </a:cubicBezTo>
                  <a:lnTo>
                    <a:pt x="301675" y="0"/>
                  </a:lnTo>
                  <a:cubicBezTo>
                    <a:pt x="309768" y="0"/>
                    <a:pt x="316358" y="6626"/>
                    <a:pt x="316358" y="14772"/>
                  </a:cubicBezTo>
                  <a:lnTo>
                    <a:pt x="316358" y="24347"/>
                  </a:lnTo>
                  <a:lnTo>
                    <a:pt x="330015" y="42570"/>
                  </a:lnTo>
                  <a:lnTo>
                    <a:pt x="316361" y="58285"/>
                  </a:lnTo>
                  <a:lnTo>
                    <a:pt x="316361" y="69811"/>
                  </a:lnTo>
                  <a:cubicBezTo>
                    <a:pt x="316361" y="77960"/>
                    <a:pt x="309771" y="84586"/>
                    <a:pt x="301675" y="84586"/>
                  </a:cubicBezTo>
                  <a:close/>
                  <a:moveTo>
                    <a:pt x="14680" y="11935"/>
                  </a:moveTo>
                  <a:cubicBezTo>
                    <a:pt x="13195" y="11935"/>
                    <a:pt x="11938" y="13233"/>
                    <a:pt x="11938" y="14769"/>
                  </a:cubicBezTo>
                  <a:lnTo>
                    <a:pt x="11938" y="69808"/>
                  </a:lnTo>
                  <a:cubicBezTo>
                    <a:pt x="11938" y="71343"/>
                    <a:pt x="13195" y="72645"/>
                    <a:pt x="14683" y="72645"/>
                  </a:cubicBezTo>
                  <a:lnTo>
                    <a:pt x="301678" y="72645"/>
                  </a:lnTo>
                  <a:cubicBezTo>
                    <a:pt x="303166" y="72645"/>
                    <a:pt x="304423" y="71346"/>
                    <a:pt x="304423" y="69808"/>
                  </a:cubicBezTo>
                  <a:lnTo>
                    <a:pt x="304423" y="53817"/>
                  </a:lnTo>
                  <a:lnTo>
                    <a:pt x="314683" y="42013"/>
                  </a:lnTo>
                  <a:lnTo>
                    <a:pt x="304420" y="28323"/>
                  </a:lnTo>
                  <a:lnTo>
                    <a:pt x="304420" y="14769"/>
                  </a:lnTo>
                  <a:cubicBezTo>
                    <a:pt x="304420" y="13233"/>
                    <a:pt x="303163" y="11935"/>
                    <a:pt x="301675" y="11935"/>
                  </a:cubicBezTo>
                  <a:lnTo>
                    <a:pt x="14680" y="11935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C7537B7D-F5D8-CE3F-9D94-682BF296456F}"/>
                </a:ext>
              </a:extLst>
            </p:cNvPr>
            <p:cNvSpPr/>
            <p:nvPr/>
          </p:nvSpPr>
          <p:spPr>
            <a:xfrm>
              <a:off x="3259525" y="2322700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64B6B24-13B5-F054-0422-85819233107E}"/>
                </a:ext>
              </a:extLst>
            </p:cNvPr>
            <p:cNvSpPr/>
            <p:nvPr/>
          </p:nvSpPr>
          <p:spPr>
            <a:xfrm>
              <a:off x="3363804" y="2322700"/>
              <a:ext cx="86302" cy="11937"/>
            </a:xfrm>
            <a:custGeom>
              <a:avLst/>
              <a:gdLst>
                <a:gd name="connsiteX0" fmla="*/ 0 w 86302"/>
                <a:gd name="connsiteY0" fmla="*/ 0 h 11937"/>
                <a:gd name="connsiteX1" fmla="*/ 86302 w 86302"/>
                <a:gd name="connsiteY1" fmla="*/ 0 h 11937"/>
                <a:gd name="connsiteX2" fmla="*/ 86302 w 86302"/>
                <a:gd name="connsiteY2" fmla="*/ 11938 h 11937"/>
                <a:gd name="connsiteX3" fmla="*/ 0 w 8630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2" h="11937">
                  <a:moveTo>
                    <a:pt x="0" y="0"/>
                  </a:moveTo>
                  <a:lnTo>
                    <a:pt x="86302" y="0"/>
                  </a:lnTo>
                  <a:lnTo>
                    <a:pt x="86302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6A56B58F-9C85-04C7-5166-41ED2EC959C0}"/>
                </a:ext>
              </a:extLst>
            </p:cNvPr>
            <p:cNvSpPr/>
            <p:nvPr/>
          </p:nvSpPr>
          <p:spPr>
            <a:xfrm>
              <a:off x="3416839" y="2322700"/>
              <a:ext cx="75514" cy="11937"/>
            </a:xfrm>
            <a:custGeom>
              <a:avLst/>
              <a:gdLst>
                <a:gd name="connsiteX0" fmla="*/ 0 w 75514"/>
                <a:gd name="connsiteY0" fmla="*/ 0 h 11937"/>
                <a:gd name="connsiteX1" fmla="*/ 75514 w 75514"/>
                <a:gd name="connsiteY1" fmla="*/ 0 h 11937"/>
                <a:gd name="connsiteX2" fmla="*/ 75514 w 75514"/>
                <a:gd name="connsiteY2" fmla="*/ 11938 h 11937"/>
                <a:gd name="connsiteX3" fmla="*/ 0 w 75514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14" h="11937">
                  <a:moveTo>
                    <a:pt x="0" y="0"/>
                  </a:moveTo>
                  <a:lnTo>
                    <a:pt x="75514" y="0"/>
                  </a:lnTo>
                  <a:lnTo>
                    <a:pt x="7551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F6A48A9C-8524-2477-0636-69ADA33237BE}"/>
                </a:ext>
              </a:extLst>
            </p:cNvPr>
            <p:cNvSpPr/>
            <p:nvPr/>
          </p:nvSpPr>
          <p:spPr>
            <a:xfrm>
              <a:off x="3259525" y="2350889"/>
              <a:ext cx="38653" cy="11937"/>
            </a:xfrm>
            <a:custGeom>
              <a:avLst/>
              <a:gdLst>
                <a:gd name="connsiteX0" fmla="*/ 0 w 38653"/>
                <a:gd name="connsiteY0" fmla="*/ 0 h 11937"/>
                <a:gd name="connsiteX1" fmla="*/ 38654 w 38653"/>
                <a:gd name="connsiteY1" fmla="*/ 0 h 11937"/>
                <a:gd name="connsiteX2" fmla="*/ 38654 w 38653"/>
                <a:gd name="connsiteY2" fmla="*/ 11938 h 11937"/>
                <a:gd name="connsiteX3" fmla="*/ 0 w 3865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53" h="11937">
                  <a:moveTo>
                    <a:pt x="0" y="0"/>
                  </a:moveTo>
                  <a:lnTo>
                    <a:pt x="38654" y="0"/>
                  </a:lnTo>
                  <a:lnTo>
                    <a:pt x="38654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AC98329E-E515-A3EE-6316-E533CF0FAB59}"/>
                </a:ext>
              </a:extLst>
            </p:cNvPr>
            <p:cNvSpPr/>
            <p:nvPr/>
          </p:nvSpPr>
          <p:spPr>
            <a:xfrm>
              <a:off x="3314359" y="2350889"/>
              <a:ext cx="132150" cy="11937"/>
            </a:xfrm>
            <a:custGeom>
              <a:avLst/>
              <a:gdLst>
                <a:gd name="connsiteX0" fmla="*/ 0 w 132150"/>
                <a:gd name="connsiteY0" fmla="*/ 0 h 11937"/>
                <a:gd name="connsiteX1" fmla="*/ 132151 w 132150"/>
                <a:gd name="connsiteY1" fmla="*/ 0 h 11937"/>
                <a:gd name="connsiteX2" fmla="*/ 132151 w 132150"/>
                <a:gd name="connsiteY2" fmla="*/ 11938 h 11937"/>
                <a:gd name="connsiteX3" fmla="*/ 0 w 1321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150" h="11937">
                  <a:moveTo>
                    <a:pt x="0" y="0"/>
                  </a:moveTo>
                  <a:lnTo>
                    <a:pt x="132151" y="0"/>
                  </a:lnTo>
                  <a:lnTo>
                    <a:pt x="132151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27939F5-EEA2-3FF6-B7CF-DFA0F360BCE7}"/>
                </a:ext>
              </a:extLst>
            </p:cNvPr>
            <p:cNvSpPr/>
            <p:nvPr/>
          </p:nvSpPr>
          <p:spPr>
            <a:xfrm>
              <a:off x="3460888" y="2350889"/>
              <a:ext cx="44950" cy="11937"/>
            </a:xfrm>
            <a:custGeom>
              <a:avLst/>
              <a:gdLst>
                <a:gd name="connsiteX0" fmla="*/ 0 w 44950"/>
                <a:gd name="connsiteY0" fmla="*/ 0 h 11937"/>
                <a:gd name="connsiteX1" fmla="*/ 44950 w 44950"/>
                <a:gd name="connsiteY1" fmla="*/ 0 h 11937"/>
                <a:gd name="connsiteX2" fmla="*/ 44950 w 44950"/>
                <a:gd name="connsiteY2" fmla="*/ 11938 h 11937"/>
                <a:gd name="connsiteX3" fmla="*/ 0 w 44950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0" h="11937">
                  <a:moveTo>
                    <a:pt x="0" y="0"/>
                  </a:moveTo>
                  <a:lnTo>
                    <a:pt x="44950" y="0"/>
                  </a:lnTo>
                  <a:lnTo>
                    <a:pt x="44950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CEF430E-693D-CB5C-8E4C-6448135E30CD}"/>
                </a:ext>
              </a:extLst>
            </p:cNvPr>
            <p:cNvSpPr/>
            <p:nvPr/>
          </p:nvSpPr>
          <p:spPr>
            <a:xfrm>
              <a:off x="3259525" y="2379078"/>
              <a:ext cx="89897" cy="11937"/>
            </a:xfrm>
            <a:custGeom>
              <a:avLst/>
              <a:gdLst>
                <a:gd name="connsiteX0" fmla="*/ 0 w 89897"/>
                <a:gd name="connsiteY0" fmla="*/ 0 h 11937"/>
                <a:gd name="connsiteX1" fmla="*/ 89898 w 89897"/>
                <a:gd name="connsiteY1" fmla="*/ 0 h 11937"/>
                <a:gd name="connsiteX2" fmla="*/ 89898 w 89897"/>
                <a:gd name="connsiteY2" fmla="*/ 11938 h 11937"/>
                <a:gd name="connsiteX3" fmla="*/ 0 w 89897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97" h="11937">
                  <a:moveTo>
                    <a:pt x="0" y="0"/>
                  </a:moveTo>
                  <a:lnTo>
                    <a:pt x="89898" y="0"/>
                  </a:lnTo>
                  <a:lnTo>
                    <a:pt x="89898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2C6E69E-35B2-9E18-C8FD-A589CD5C0A2D}"/>
                </a:ext>
              </a:extLst>
            </p:cNvPr>
            <p:cNvSpPr/>
            <p:nvPr/>
          </p:nvSpPr>
          <p:spPr>
            <a:xfrm>
              <a:off x="3363804" y="2379078"/>
              <a:ext cx="60226" cy="11937"/>
            </a:xfrm>
            <a:custGeom>
              <a:avLst/>
              <a:gdLst>
                <a:gd name="connsiteX0" fmla="*/ 0 w 60226"/>
                <a:gd name="connsiteY0" fmla="*/ 0 h 11937"/>
                <a:gd name="connsiteX1" fmla="*/ 60226 w 60226"/>
                <a:gd name="connsiteY1" fmla="*/ 0 h 11937"/>
                <a:gd name="connsiteX2" fmla="*/ 60226 w 60226"/>
                <a:gd name="connsiteY2" fmla="*/ 11938 h 11937"/>
                <a:gd name="connsiteX3" fmla="*/ 0 w 60226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26" h="11937">
                  <a:moveTo>
                    <a:pt x="0" y="0"/>
                  </a:moveTo>
                  <a:lnTo>
                    <a:pt x="60226" y="0"/>
                  </a:lnTo>
                  <a:lnTo>
                    <a:pt x="60226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9960DCA-9B83-29D3-0D83-46F30EAE1BBB}"/>
                </a:ext>
              </a:extLst>
            </p:cNvPr>
            <p:cNvSpPr/>
            <p:nvPr/>
          </p:nvSpPr>
          <p:spPr>
            <a:xfrm>
              <a:off x="3293685" y="2487294"/>
              <a:ext cx="82703" cy="11937"/>
            </a:xfrm>
            <a:custGeom>
              <a:avLst/>
              <a:gdLst>
                <a:gd name="connsiteX0" fmla="*/ 0 w 82703"/>
                <a:gd name="connsiteY0" fmla="*/ 0 h 11937"/>
                <a:gd name="connsiteX1" fmla="*/ 82703 w 82703"/>
                <a:gd name="connsiteY1" fmla="*/ 0 h 11937"/>
                <a:gd name="connsiteX2" fmla="*/ 82703 w 82703"/>
                <a:gd name="connsiteY2" fmla="*/ 11938 h 11937"/>
                <a:gd name="connsiteX3" fmla="*/ 0 w 82703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3" h="11937">
                  <a:moveTo>
                    <a:pt x="0" y="0"/>
                  </a:moveTo>
                  <a:lnTo>
                    <a:pt x="82703" y="0"/>
                  </a:lnTo>
                  <a:lnTo>
                    <a:pt x="8270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92EBDC0-93A9-10B4-8295-AB8E5CAC6CE2}"/>
                </a:ext>
              </a:extLst>
            </p:cNvPr>
            <p:cNvSpPr/>
            <p:nvPr/>
          </p:nvSpPr>
          <p:spPr>
            <a:xfrm>
              <a:off x="3394362" y="2487294"/>
              <a:ext cx="105182" cy="11937"/>
            </a:xfrm>
            <a:custGeom>
              <a:avLst/>
              <a:gdLst>
                <a:gd name="connsiteX0" fmla="*/ 0 w 105182"/>
                <a:gd name="connsiteY0" fmla="*/ 0 h 11937"/>
                <a:gd name="connsiteX1" fmla="*/ 105183 w 105182"/>
                <a:gd name="connsiteY1" fmla="*/ 0 h 11937"/>
                <a:gd name="connsiteX2" fmla="*/ 105183 w 105182"/>
                <a:gd name="connsiteY2" fmla="*/ 11938 h 11937"/>
                <a:gd name="connsiteX3" fmla="*/ 0 w 105182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82" h="11937">
                  <a:moveTo>
                    <a:pt x="0" y="0"/>
                  </a:moveTo>
                  <a:lnTo>
                    <a:pt x="105183" y="0"/>
                  </a:lnTo>
                  <a:lnTo>
                    <a:pt x="105183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00DF4A8-F2EA-B327-1E26-90A1C7F5707E}"/>
                </a:ext>
              </a:extLst>
            </p:cNvPr>
            <p:cNvSpPr/>
            <p:nvPr/>
          </p:nvSpPr>
          <p:spPr>
            <a:xfrm>
              <a:off x="3515129" y="2487294"/>
              <a:ext cx="24869" cy="11937"/>
            </a:xfrm>
            <a:custGeom>
              <a:avLst/>
              <a:gdLst>
                <a:gd name="connsiteX0" fmla="*/ 0 w 24869"/>
                <a:gd name="connsiteY0" fmla="*/ 0 h 11937"/>
                <a:gd name="connsiteX1" fmla="*/ 24869 w 24869"/>
                <a:gd name="connsiteY1" fmla="*/ 0 h 11937"/>
                <a:gd name="connsiteX2" fmla="*/ 24869 w 24869"/>
                <a:gd name="connsiteY2" fmla="*/ 11938 h 11937"/>
                <a:gd name="connsiteX3" fmla="*/ 0 w 24869"/>
                <a:gd name="connsiteY3" fmla="*/ 11938 h 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69" h="11937">
                  <a:moveTo>
                    <a:pt x="0" y="0"/>
                  </a:moveTo>
                  <a:lnTo>
                    <a:pt x="24869" y="0"/>
                  </a:lnTo>
                  <a:lnTo>
                    <a:pt x="24869" y="11938"/>
                  </a:lnTo>
                  <a:lnTo>
                    <a:pt x="0" y="11938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4" name="그래픽 82">
            <a:extLst>
              <a:ext uri="{FF2B5EF4-FFF2-40B4-BE49-F238E27FC236}">
                <a16:creationId xmlns:a16="http://schemas.microsoft.com/office/drawing/2014/main" id="{D88F1DAF-1012-CFA5-F16A-8BAFDA570C86}"/>
              </a:ext>
            </a:extLst>
          </p:cNvPr>
          <p:cNvGrpSpPr/>
          <p:nvPr/>
        </p:nvGrpSpPr>
        <p:grpSpPr>
          <a:xfrm>
            <a:off x="7284557" y="4165361"/>
            <a:ext cx="375849" cy="379454"/>
            <a:chOff x="7422460" y="2221705"/>
            <a:chExt cx="375849" cy="379454"/>
          </a:xfrm>
          <a:solidFill>
            <a:schemeClr val="accent1"/>
          </a:solidFill>
        </p:grpSpPr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3E14997-25F3-2790-2530-CDA3D3F88C45}"/>
                </a:ext>
              </a:extLst>
            </p:cNvPr>
            <p:cNvSpPr/>
            <p:nvPr/>
          </p:nvSpPr>
          <p:spPr>
            <a:xfrm>
              <a:off x="7424506" y="2416259"/>
              <a:ext cx="185063" cy="184900"/>
            </a:xfrm>
            <a:custGeom>
              <a:avLst/>
              <a:gdLst>
                <a:gd name="connsiteX0" fmla="*/ 63979 w 185063"/>
                <a:gd name="connsiteY0" fmla="*/ 184901 h 184900"/>
                <a:gd name="connsiteX1" fmla="*/ 41932 w 185063"/>
                <a:gd name="connsiteY1" fmla="*/ 180931 h 184900"/>
                <a:gd name="connsiteX2" fmla="*/ 33282 w 185063"/>
                <a:gd name="connsiteY2" fmla="*/ 177712 h 184900"/>
                <a:gd name="connsiteX3" fmla="*/ 72377 w 185063"/>
                <a:gd name="connsiteY3" fmla="*/ 138015 h 184900"/>
                <a:gd name="connsiteX4" fmla="*/ 66831 w 185063"/>
                <a:gd name="connsiteY4" fmla="*/ 116996 h 184900"/>
                <a:gd name="connsiteX5" fmla="*/ 46317 w 185063"/>
                <a:gd name="connsiteY5" fmla="*/ 111408 h 184900"/>
                <a:gd name="connsiteX6" fmla="*/ 7105 w 185063"/>
                <a:gd name="connsiteY6" fmla="*/ 151239 h 184900"/>
                <a:gd name="connsiteX7" fmla="*/ 3886 w 185063"/>
                <a:gd name="connsiteY7" fmla="*/ 142310 h 184900"/>
                <a:gd name="connsiteX8" fmla="*/ 18670 w 185063"/>
                <a:gd name="connsiteY8" fmla="*/ 74047 h 184900"/>
                <a:gd name="connsiteX9" fmla="*/ 79056 w 185063"/>
                <a:gd name="connsiteY9" fmla="*/ 56802 h 184900"/>
                <a:gd name="connsiteX10" fmla="*/ 134978 w 185063"/>
                <a:gd name="connsiteY10" fmla="*/ 0 h 184900"/>
                <a:gd name="connsiteX11" fmla="*/ 143498 w 185063"/>
                <a:gd name="connsiteY11" fmla="*/ 8387 h 184900"/>
                <a:gd name="connsiteX12" fmla="*/ 82566 w 185063"/>
                <a:gd name="connsiteY12" fmla="*/ 70267 h 184900"/>
                <a:gd name="connsiteX13" fmla="*/ 79101 w 185063"/>
                <a:gd name="connsiteY13" fmla="*/ 69206 h 184900"/>
                <a:gd name="connsiteX14" fmla="*/ 27184 w 185063"/>
                <a:gd name="connsiteY14" fmla="*/ 82430 h 184900"/>
                <a:gd name="connsiteX15" fmla="*/ 12631 w 185063"/>
                <a:gd name="connsiteY15" fmla="*/ 128587 h 184900"/>
                <a:gd name="connsiteX16" fmla="*/ 42706 w 185063"/>
                <a:gd name="connsiteY16" fmla="*/ 98041 h 184900"/>
                <a:gd name="connsiteX17" fmla="*/ 76629 w 185063"/>
                <a:gd name="connsiteY17" fmla="*/ 107279 h 184900"/>
                <a:gd name="connsiteX18" fmla="*/ 85673 w 185063"/>
                <a:gd name="connsiteY18" fmla="*/ 141554 h 184900"/>
                <a:gd name="connsiteX19" fmla="*/ 55456 w 185063"/>
                <a:gd name="connsiteY19" fmla="*/ 172237 h 184900"/>
                <a:gd name="connsiteX20" fmla="*/ 100842 w 185063"/>
                <a:gd name="connsiteY20" fmla="*/ 157515 h 184900"/>
                <a:gd name="connsiteX21" fmla="*/ 113904 w 185063"/>
                <a:gd name="connsiteY21" fmla="*/ 104578 h 184900"/>
                <a:gd name="connsiteX22" fmla="*/ 112899 w 185063"/>
                <a:gd name="connsiteY22" fmla="*/ 101193 h 184900"/>
                <a:gd name="connsiteX23" fmla="*/ 176544 w 185063"/>
                <a:gd name="connsiteY23" fmla="*/ 36555 h 184900"/>
                <a:gd name="connsiteX24" fmla="*/ 185063 w 185063"/>
                <a:gd name="connsiteY24" fmla="*/ 44942 h 184900"/>
                <a:gd name="connsiteX25" fmla="*/ 126293 w 185063"/>
                <a:gd name="connsiteY25" fmla="*/ 104634 h 184900"/>
                <a:gd name="connsiteX26" fmla="*/ 109365 w 185063"/>
                <a:gd name="connsiteY26" fmla="*/ 165898 h 184900"/>
                <a:gd name="connsiteX27" fmla="*/ 63979 w 185063"/>
                <a:gd name="connsiteY27" fmla="*/ 184901 h 18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5063" h="184900">
                  <a:moveTo>
                    <a:pt x="63979" y="184901"/>
                  </a:moveTo>
                  <a:cubicBezTo>
                    <a:pt x="56571" y="184901"/>
                    <a:pt x="49109" y="183602"/>
                    <a:pt x="41932" y="180931"/>
                  </a:cubicBezTo>
                  <a:lnTo>
                    <a:pt x="33282" y="177712"/>
                  </a:lnTo>
                  <a:lnTo>
                    <a:pt x="72377" y="138015"/>
                  </a:lnTo>
                  <a:lnTo>
                    <a:pt x="66831" y="116996"/>
                  </a:lnTo>
                  <a:lnTo>
                    <a:pt x="46317" y="111408"/>
                  </a:lnTo>
                  <a:lnTo>
                    <a:pt x="7105" y="151239"/>
                  </a:lnTo>
                  <a:lnTo>
                    <a:pt x="3886" y="142310"/>
                  </a:lnTo>
                  <a:cubicBezTo>
                    <a:pt x="-4655" y="118627"/>
                    <a:pt x="1150" y="91834"/>
                    <a:pt x="18670" y="74047"/>
                  </a:cubicBezTo>
                  <a:cubicBezTo>
                    <a:pt x="34527" y="57935"/>
                    <a:pt x="57371" y="51499"/>
                    <a:pt x="79056" y="56802"/>
                  </a:cubicBezTo>
                  <a:lnTo>
                    <a:pt x="134978" y="0"/>
                  </a:lnTo>
                  <a:lnTo>
                    <a:pt x="143498" y="8387"/>
                  </a:lnTo>
                  <a:lnTo>
                    <a:pt x="82566" y="70267"/>
                  </a:lnTo>
                  <a:lnTo>
                    <a:pt x="79101" y="69206"/>
                  </a:lnTo>
                  <a:cubicBezTo>
                    <a:pt x="60659" y="63559"/>
                    <a:pt x="40773" y="68622"/>
                    <a:pt x="27184" y="82430"/>
                  </a:cubicBezTo>
                  <a:cubicBezTo>
                    <a:pt x="15210" y="94588"/>
                    <a:pt x="9942" y="111906"/>
                    <a:pt x="12631" y="128587"/>
                  </a:cubicBezTo>
                  <a:lnTo>
                    <a:pt x="42706" y="98041"/>
                  </a:lnTo>
                  <a:lnTo>
                    <a:pt x="76629" y="107279"/>
                  </a:lnTo>
                  <a:lnTo>
                    <a:pt x="85673" y="141554"/>
                  </a:lnTo>
                  <a:lnTo>
                    <a:pt x="55456" y="172237"/>
                  </a:lnTo>
                  <a:cubicBezTo>
                    <a:pt x="71838" y="175002"/>
                    <a:pt x="88884" y="169666"/>
                    <a:pt x="100842" y="157515"/>
                  </a:cubicBezTo>
                  <a:cubicBezTo>
                    <a:pt x="114479" y="143659"/>
                    <a:pt x="119483" y="123370"/>
                    <a:pt x="113904" y="104578"/>
                  </a:cubicBezTo>
                  <a:lnTo>
                    <a:pt x="112899" y="101193"/>
                  </a:lnTo>
                  <a:lnTo>
                    <a:pt x="176544" y="36555"/>
                  </a:lnTo>
                  <a:lnTo>
                    <a:pt x="185063" y="44942"/>
                  </a:lnTo>
                  <a:lnTo>
                    <a:pt x="126293" y="104634"/>
                  </a:lnTo>
                  <a:cubicBezTo>
                    <a:pt x="131543" y="126601"/>
                    <a:pt x="125216" y="149787"/>
                    <a:pt x="109365" y="165898"/>
                  </a:cubicBezTo>
                  <a:cubicBezTo>
                    <a:pt x="97187" y="178269"/>
                    <a:pt x="80725" y="184901"/>
                    <a:pt x="63979" y="184901"/>
                  </a:cubicBez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75D3044-7A4C-6B68-A7BD-4B071FC4D09E}"/>
                </a:ext>
              </a:extLst>
            </p:cNvPr>
            <p:cNvSpPr/>
            <p:nvPr/>
          </p:nvSpPr>
          <p:spPr>
            <a:xfrm>
              <a:off x="7608784" y="2221705"/>
              <a:ext cx="189526" cy="198381"/>
            </a:xfrm>
            <a:custGeom>
              <a:avLst/>
              <a:gdLst>
                <a:gd name="connsiteX0" fmla="*/ 41277 w 189526"/>
                <a:gd name="connsiteY0" fmla="*/ 198381 h 198381"/>
                <a:gd name="connsiteX1" fmla="*/ 32755 w 189526"/>
                <a:gd name="connsiteY1" fmla="*/ 189995 h 198381"/>
                <a:gd name="connsiteX2" fmla="*/ 106962 w 189526"/>
                <a:gd name="connsiteY2" fmla="*/ 114623 h 198381"/>
                <a:gd name="connsiteX3" fmla="*/ 110427 w 189526"/>
                <a:gd name="connsiteY3" fmla="*/ 115684 h 198381"/>
                <a:gd name="connsiteX4" fmla="*/ 162344 w 189526"/>
                <a:gd name="connsiteY4" fmla="*/ 102462 h 198381"/>
                <a:gd name="connsiteX5" fmla="*/ 176903 w 189526"/>
                <a:gd name="connsiteY5" fmla="*/ 56305 h 198381"/>
                <a:gd name="connsiteX6" fmla="*/ 146825 w 189526"/>
                <a:gd name="connsiteY6" fmla="*/ 86851 h 198381"/>
                <a:gd name="connsiteX7" fmla="*/ 112902 w 189526"/>
                <a:gd name="connsiteY7" fmla="*/ 77617 h 198381"/>
                <a:gd name="connsiteX8" fmla="*/ 103867 w 189526"/>
                <a:gd name="connsiteY8" fmla="*/ 43350 h 198381"/>
                <a:gd name="connsiteX9" fmla="*/ 134081 w 189526"/>
                <a:gd name="connsiteY9" fmla="*/ 12662 h 198381"/>
                <a:gd name="connsiteX10" fmla="*/ 88674 w 189526"/>
                <a:gd name="connsiteY10" fmla="*/ 27384 h 198381"/>
                <a:gd name="connsiteX11" fmla="*/ 75633 w 189526"/>
                <a:gd name="connsiteY11" fmla="*/ 80321 h 198381"/>
                <a:gd name="connsiteX12" fmla="*/ 76641 w 189526"/>
                <a:gd name="connsiteY12" fmla="*/ 83703 h 198381"/>
                <a:gd name="connsiteX13" fmla="*/ 8517 w 189526"/>
                <a:gd name="connsiteY13" fmla="*/ 152870 h 198381"/>
                <a:gd name="connsiteX14" fmla="*/ 0 w 189526"/>
                <a:gd name="connsiteY14" fmla="*/ 144484 h 198381"/>
                <a:gd name="connsiteX15" fmla="*/ 63241 w 189526"/>
                <a:gd name="connsiteY15" fmla="*/ 80264 h 198381"/>
                <a:gd name="connsiteX16" fmla="*/ 80154 w 189526"/>
                <a:gd name="connsiteY16" fmla="*/ 18997 h 198381"/>
                <a:gd name="connsiteX17" fmla="*/ 147596 w 189526"/>
                <a:gd name="connsiteY17" fmla="*/ 3964 h 198381"/>
                <a:gd name="connsiteX18" fmla="*/ 156246 w 189526"/>
                <a:gd name="connsiteY18" fmla="*/ 7184 h 198381"/>
                <a:gd name="connsiteX19" fmla="*/ 117153 w 189526"/>
                <a:gd name="connsiteY19" fmla="*/ 46887 h 198381"/>
                <a:gd name="connsiteX20" fmla="*/ 122694 w 189526"/>
                <a:gd name="connsiteY20" fmla="*/ 67896 h 198381"/>
                <a:gd name="connsiteX21" fmla="*/ 143211 w 189526"/>
                <a:gd name="connsiteY21" fmla="*/ 73481 h 198381"/>
                <a:gd name="connsiteX22" fmla="*/ 182428 w 189526"/>
                <a:gd name="connsiteY22" fmla="*/ 33651 h 198381"/>
                <a:gd name="connsiteX23" fmla="*/ 185648 w 189526"/>
                <a:gd name="connsiteY23" fmla="*/ 42586 h 198381"/>
                <a:gd name="connsiteX24" fmla="*/ 170855 w 189526"/>
                <a:gd name="connsiteY24" fmla="*/ 110849 h 198381"/>
                <a:gd name="connsiteX25" fmla="*/ 110469 w 189526"/>
                <a:gd name="connsiteY25" fmla="*/ 128087 h 198381"/>
                <a:gd name="connsiteX26" fmla="*/ 41277 w 189526"/>
                <a:gd name="connsiteY26" fmla="*/ 198381 h 19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9526" h="198381">
                  <a:moveTo>
                    <a:pt x="41277" y="198381"/>
                  </a:moveTo>
                  <a:lnTo>
                    <a:pt x="32755" y="189995"/>
                  </a:lnTo>
                  <a:lnTo>
                    <a:pt x="106962" y="114623"/>
                  </a:lnTo>
                  <a:lnTo>
                    <a:pt x="110427" y="115684"/>
                  </a:lnTo>
                  <a:cubicBezTo>
                    <a:pt x="128857" y="121325"/>
                    <a:pt x="148749" y="116265"/>
                    <a:pt x="162344" y="102462"/>
                  </a:cubicBezTo>
                  <a:cubicBezTo>
                    <a:pt x="174312" y="90305"/>
                    <a:pt x="179583" y="72986"/>
                    <a:pt x="176903" y="56305"/>
                  </a:cubicBezTo>
                  <a:lnTo>
                    <a:pt x="146825" y="86851"/>
                  </a:lnTo>
                  <a:lnTo>
                    <a:pt x="112902" y="77617"/>
                  </a:lnTo>
                  <a:lnTo>
                    <a:pt x="103867" y="43350"/>
                  </a:lnTo>
                  <a:lnTo>
                    <a:pt x="134081" y="12662"/>
                  </a:lnTo>
                  <a:cubicBezTo>
                    <a:pt x="117684" y="9887"/>
                    <a:pt x="100638" y="15235"/>
                    <a:pt x="88674" y="27384"/>
                  </a:cubicBezTo>
                  <a:cubicBezTo>
                    <a:pt x="75040" y="41231"/>
                    <a:pt x="70042" y="61517"/>
                    <a:pt x="75633" y="80321"/>
                  </a:cubicBezTo>
                  <a:lnTo>
                    <a:pt x="76641" y="83703"/>
                  </a:lnTo>
                  <a:lnTo>
                    <a:pt x="8517" y="152870"/>
                  </a:lnTo>
                  <a:lnTo>
                    <a:pt x="0" y="144484"/>
                  </a:lnTo>
                  <a:lnTo>
                    <a:pt x="63241" y="80264"/>
                  </a:lnTo>
                  <a:cubicBezTo>
                    <a:pt x="57979" y="58288"/>
                    <a:pt x="64300" y="35100"/>
                    <a:pt x="80154" y="18997"/>
                  </a:cubicBezTo>
                  <a:cubicBezTo>
                    <a:pt x="97724" y="1160"/>
                    <a:pt x="124194" y="-4739"/>
                    <a:pt x="147596" y="3964"/>
                  </a:cubicBezTo>
                  <a:lnTo>
                    <a:pt x="156246" y="7184"/>
                  </a:lnTo>
                  <a:lnTo>
                    <a:pt x="117153" y="46887"/>
                  </a:lnTo>
                  <a:lnTo>
                    <a:pt x="122694" y="67896"/>
                  </a:lnTo>
                  <a:lnTo>
                    <a:pt x="143211" y="73481"/>
                  </a:lnTo>
                  <a:lnTo>
                    <a:pt x="182428" y="33651"/>
                  </a:lnTo>
                  <a:lnTo>
                    <a:pt x="185648" y="42586"/>
                  </a:lnTo>
                  <a:cubicBezTo>
                    <a:pt x="194177" y="66263"/>
                    <a:pt x="188372" y="93056"/>
                    <a:pt x="170855" y="110849"/>
                  </a:cubicBezTo>
                  <a:cubicBezTo>
                    <a:pt x="154989" y="126958"/>
                    <a:pt x="132142" y="133397"/>
                    <a:pt x="110469" y="128087"/>
                  </a:cubicBezTo>
                  <a:lnTo>
                    <a:pt x="41277" y="198381"/>
                  </a:lnTo>
                  <a:close/>
                </a:path>
              </a:pathLst>
            </a:custGeom>
            <a:grpFill/>
            <a:ln w="29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7" name="그래픽 82">
              <a:extLst>
                <a:ext uri="{FF2B5EF4-FFF2-40B4-BE49-F238E27FC236}">
                  <a16:creationId xmlns:a16="http://schemas.microsoft.com/office/drawing/2014/main" id="{C74FCF70-095F-FB53-1942-83529AF05F9B}"/>
                </a:ext>
              </a:extLst>
            </p:cNvPr>
            <p:cNvGrpSpPr/>
            <p:nvPr/>
          </p:nvGrpSpPr>
          <p:grpSpPr>
            <a:xfrm>
              <a:off x="7422460" y="2228272"/>
              <a:ext cx="363181" cy="368725"/>
              <a:chOff x="7422460" y="2228272"/>
              <a:chExt cx="363181" cy="368725"/>
            </a:xfrm>
            <a:grpFill/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9E6BD4A6-0236-D869-DE72-F5A7F5A87131}"/>
                  </a:ext>
                </a:extLst>
              </p:cNvPr>
              <p:cNvSpPr/>
              <p:nvPr/>
            </p:nvSpPr>
            <p:spPr>
              <a:xfrm>
                <a:off x="7580227" y="2388464"/>
                <a:ext cx="205414" cy="208533"/>
              </a:xfrm>
              <a:custGeom>
                <a:avLst/>
                <a:gdLst>
                  <a:gd name="connsiteX0" fmla="*/ 145441 w 205414"/>
                  <a:gd name="connsiteY0" fmla="*/ 208534 h 208533"/>
                  <a:gd name="connsiteX1" fmla="*/ 145441 w 205414"/>
                  <a:gd name="connsiteY1" fmla="*/ 208534 h 208533"/>
                  <a:gd name="connsiteX2" fmla="*/ 135649 w 205414"/>
                  <a:gd name="connsiteY2" fmla="*/ 204431 h 208533"/>
                  <a:gd name="connsiteX3" fmla="*/ 20203 w 205414"/>
                  <a:gd name="connsiteY3" fmla="*/ 87191 h 208533"/>
                  <a:gd name="connsiteX4" fmla="*/ 20203 w 205414"/>
                  <a:gd name="connsiteY4" fmla="*/ 67546 h 208533"/>
                  <a:gd name="connsiteX5" fmla="*/ 20236 w 205414"/>
                  <a:gd name="connsiteY5" fmla="*/ 67513 h 208533"/>
                  <a:gd name="connsiteX6" fmla="*/ 0 w 205414"/>
                  <a:gd name="connsiteY6" fmla="*/ 46969 h 208533"/>
                  <a:gd name="connsiteX7" fmla="*/ 46249 w 205414"/>
                  <a:gd name="connsiteY7" fmla="*/ 0 h 208533"/>
                  <a:gd name="connsiteX8" fmla="*/ 66482 w 205414"/>
                  <a:gd name="connsiteY8" fmla="*/ 20553 h 208533"/>
                  <a:gd name="connsiteX9" fmla="*/ 76178 w 205414"/>
                  <a:gd name="connsiteY9" fmla="*/ 16542 h 208533"/>
                  <a:gd name="connsiteX10" fmla="*/ 85979 w 205414"/>
                  <a:gd name="connsiteY10" fmla="*/ 20648 h 208533"/>
                  <a:gd name="connsiteX11" fmla="*/ 201419 w 205414"/>
                  <a:gd name="connsiteY11" fmla="*/ 137890 h 208533"/>
                  <a:gd name="connsiteX12" fmla="*/ 201428 w 205414"/>
                  <a:gd name="connsiteY12" fmla="*/ 157527 h 208533"/>
                  <a:gd name="connsiteX13" fmla="*/ 155247 w 205414"/>
                  <a:gd name="connsiteY13" fmla="*/ 204425 h 208533"/>
                  <a:gd name="connsiteX14" fmla="*/ 145441 w 205414"/>
                  <a:gd name="connsiteY14" fmla="*/ 208534 h 208533"/>
                  <a:gd name="connsiteX15" fmla="*/ 16773 w 205414"/>
                  <a:gd name="connsiteY15" fmla="*/ 46972 h 208533"/>
                  <a:gd name="connsiteX16" fmla="*/ 30081 w 205414"/>
                  <a:gd name="connsiteY16" fmla="*/ 60484 h 208533"/>
                  <a:gd name="connsiteX17" fmla="*/ 31376 w 205414"/>
                  <a:gd name="connsiteY17" fmla="*/ 61374 h 208533"/>
                  <a:gd name="connsiteX18" fmla="*/ 39789 w 205414"/>
                  <a:gd name="connsiteY18" fmla="*/ 64682 h 208533"/>
                  <a:gd name="connsiteX19" fmla="*/ 28717 w 205414"/>
                  <a:gd name="connsiteY19" fmla="*/ 75935 h 208533"/>
                  <a:gd name="connsiteX20" fmla="*/ 28717 w 205414"/>
                  <a:gd name="connsiteY20" fmla="*/ 78808 h 208533"/>
                  <a:gd name="connsiteX21" fmla="*/ 144157 w 205414"/>
                  <a:gd name="connsiteY21" fmla="*/ 196044 h 208533"/>
                  <a:gd name="connsiteX22" fmla="*/ 145438 w 205414"/>
                  <a:gd name="connsiteY22" fmla="*/ 196584 h 208533"/>
                  <a:gd name="connsiteX23" fmla="*/ 146736 w 205414"/>
                  <a:gd name="connsiteY23" fmla="*/ 196032 h 208533"/>
                  <a:gd name="connsiteX24" fmla="*/ 192902 w 205414"/>
                  <a:gd name="connsiteY24" fmla="*/ 149155 h 208533"/>
                  <a:gd name="connsiteX25" fmla="*/ 192899 w 205414"/>
                  <a:gd name="connsiteY25" fmla="*/ 146280 h 208533"/>
                  <a:gd name="connsiteX26" fmla="*/ 77468 w 205414"/>
                  <a:gd name="connsiteY26" fmla="*/ 29043 h 208533"/>
                  <a:gd name="connsiteX27" fmla="*/ 76175 w 205414"/>
                  <a:gd name="connsiteY27" fmla="*/ 28495 h 208533"/>
                  <a:gd name="connsiteX28" fmla="*/ 74889 w 205414"/>
                  <a:gd name="connsiteY28" fmla="*/ 29046 h 208533"/>
                  <a:gd name="connsiteX29" fmla="*/ 63710 w 205414"/>
                  <a:gd name="connsiteY29" fmla="*/ 40418 h 208533"/>
                  <a:gd name="connsiteX30" fmla="*/ 60345 w 205414"/>
                  <a:gd name="connsiteY30" fmla="*/ 31833 h 208533"/>
                  <a:gd name="connsiteX31" fmla="*/ 59441 w 205414"/>
                  <a:gd name="connsiteY31" fmla="*/ 30445 h 208533"/>
                  <a:gd name="connsiteX32" fmla="*/ 46246 w 205414"/>
                  <a:gd name="connsiteY32" fmla="*/ 17040 h 208533"/>
                  <a:gd name="connsiteX33" fmla="*/ 16773 w 205414"/>
                  <a:gd name="connsiteY33" fmla="*/ 46972 h 20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05414" h="208533">
                    <a:moveTo>
                      <a:pt x="145441" y="208534"/>
                    </a:moveTo>
                    <a:lnTo>
                      <a:pt x="145441" y="208534"/>
                    </a:lnTo>
                    <a:cubicBezTo>
                      <a:pt x="141735" y="208534"/>
                      <a:pt x="138255" y="207075"/>
                      <a:pt x="135649" y="204431"/>
                    </a:cubicBezTo>
                    <a:lnTo>
                      <a:pt x="20203" y="87191"/>
                    </a:lnTo>
                    <a:cubicBezTo>
                      <a:pt x="14873" y="81775"/>
                      <a:pt x="14873" y="72962"/>
                      <a:pt x="20203" y="67546"/>
                    </a:cubicBezTo>
                    <a:lnTo>
                      <a:pt x="20236" y="67513"/>
                    </a:lnTo>
                    <a:lnTo>
                      <a:pt x="0" y="46969"/>
                    </a:lnTo>
                    <a:lnTo>
                      <a:pt x="46249" y="0"/>
                    </a:lnTo>
                    <a:lnTo>
                      <a:pt x="66482" y="20553"/>
                    </a:lnTo>
                    <a:cubicBezTo>
                      <a:pt x="69090" y="17962"/>
                      <a:pt x="72523" y="16542"/>
                      <a:pt x="76178" y="16542"/>
                    </a:cubicBezTo>
                    <a:cubicBezTo>
                      <a:pt x="79881" y="16542"/>
                      <a:pt x="83364" y="18000"/>
                      <a:pt x="85979" y="20648"/>
                    </a:cubicBezTo>
                    <a:lnTo>
                      <a:pt x="201419" y="137890"/>
                    </a:lnTo>
                    <a:cubicBezTo>
                      <a:pt x="206743" y="143300"/>
                      <a:pt x="206746" y="152108"/>
                      <a:pt x="201428" y="157527"/>
                    </a:cubicBezTo>
                    <a:lnTo>
                      <a:pt x="155247" y="204425"/>
                    </a:lnTo>
                    <a:cubicBezTo>
                      <a:pt x="152621" y="207075"/>
                      <a:pt x="149143" y="208534"/>
                      <a:pt x="145441" y="208534"/>
                    </a:cubicBezTo>
                    <a:close/>
                    <a:moveTo>
                      <a:pt x="16773" y="46972"/>
                    </a:moveTo>
                    <a:lnTo>
                      <a:pt x="30081" y="60484"/>
                    </a:lnTo>
                    <a:cubicBezTo>
                      <a:pt x="30475" y="60888"/>
                      <a:pt x="30931" y="61199"/>
                      <a:pt x="31376" y="61374"/>
                    </a:cubicBezTo>
                    <a:lnTo>
                      <a:pt x="39789" y="64682"/>
                    </a:lnTo>
                    <a:lnTo>
                      <a:pt x="28717" y="75935"/>
                    </a:lnTo>
                    <a:cubicBezTo>
                      <a:pt x="27949" y="76715"/>
                      <a:pt x="27949" y="78028"/>
                      <a:pt x="28717" y="78808"/>
                    </a:cubicBezTo>
                    <a:lnTo>
                      <a:pt x="144157" y="196044"/>
                    </a:lnTo>
                    <a:cubicBezTo>
                      <a:pt x="144596" y="196489"/>
                      <a:pt x="145097" y="196584"/>
                      <a:pt x="145438" y="196584"/>
                    </a:cubicBezTo>
                    <a:cubicBezTo>
                      <a:pt x="145781" y="196584"/>
                      <a:pt x="146285" y="196489"/>
                      <a:pt x="146736" y="196032"/>
                    </a:cubicBezTo>
                    <a:lnTo>
                      <a:pt x="192902" y="149155"/>
                    </a:lnTo>
                    <a:cubicBezTo>
                      <a:pt x="193664" y="148375"/>
                      <a:pt x="193667" y="147059"/>
                      <a:pt x="192899" y="146280"/>
                    </a:cubicBezTo>
                    <a:lnTo>
                      <a:pt x="77468" y="29043"/>
                    </a:lnTo>
                    <a:cubicBezTo>
                      <a:pt x="77020" y="28592"/>
                      <a:pt x="76519" y="28495"/>
                      <a:pt x="76175" y="28495"/>
                    </a:cubicBezTo>
                    <a:cubicBezTo>
                      <a:pt x="75837" y="28495"/>
                      <a:pt x="75336" y="28590"/>
                      <a:pt x="74889" y="29046"/>
                    </a:cubicBezTo>
                    <a:lnTo>
                      <a:pt x="63710" y="40418"/>
                    </a:lnTo>
                    <a:lnTo>
                      <a:pt x="60345" y="31833"/>
                    </a:lnTo>
                    <a:cubicBezTo>
                      <a:pt x="60140" y="31308"/>
                      <a:pt x="59835" y="30842"/>
                      <a:pt x="59441" y="30445"/>
                    </a:cubicBezTo>
                    <a:lnTo>
                      <a:pt x="46246" y="17040"/>
                    </a:lnTo>
                    <a:lnTo>
                      <a:pt x="16773" y="4697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7FD527DF-BFDD-16A8-A15C-6C53C03B4F03}"/>
                  </a:ext>
                </a:extLst>
              </p:cNvPr>
              <p:cNvSpPr/>
              <p:nvPr/>
            </p:nvSpPr>
            <p:spPr>
              <a:xfrm rot="2726498">
                <a:off x="7441564" y="2340878"/>
                <a:ext cx="195402" cy="11952"/>
              </a:xfrm>
              <a:custGeom>
                <a:avLst/>
                <a:gdLst>
                  <a:gd name="connsiteX0" fmla="*/ 0 w 195402"/>
                  <a:gd name="connsiteY0" fmla="*/ 0 h 11952"/>
                  <a:gd name="connsiteX1" fmla="*/ 195403 w 195402"/>
                  <a:gd name="connsiteY1" fmla="*/ 0 h 11952"/>
                  <a:gd name="connsiteX2" fmla="*/ 195403 w 195402"/>
                  <a:gd name="connsiteY2" fmla="*/ 11952 h 11952"/>
                  <a:gd name="connsiteX3" fmla="*/ 0 w 195402"/>
                  <a:gd name="connsiteY3" fmla="*/ 11952 h 1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402" h="11952">
                    <a:moveTo>
                      <a:pt x="0" y="0"/>
                    </a:moveTo>
                    <a:lnTo>
                      <a:pt x="195403" y="0"/>
                    </a:lnTo>
                    <a:lnTo>
                      <a:pt x="195403" y="11952"/>
                    </a:lnTo>
                    <a:lnTo>
                      <a:pt x="0" y="11952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A6A819B9-8A64-F4D7-4CDA-8939BD089219}"/>
                  </a:ext>
                </a:extLst>
              </p:cNvPr>
              <p:cNvSpPr/>
              <p:nvPr/>
            </p:nvSpPr>
            <p:spPr>
              <a:xfrm>
                <a:off x="7422460" y="2228272"/>
                <a:ext cx="63926" cy="64803"/>
              </a:xfrm>
              <a:custGeom>
                <a:avLst/>
                <a:gdLst>
                  <a:gd name="connsiteX0" fmla="*/ 56361 w 63926"/>
                  <a:gd name="connsiteY0" fmla="*/ 64804 h 64803"/>
                  <a:gd name="connsiteX1" fmla="*/ 26360 w 63926"/>
                  <a:gd name="connsiteY1" fmla="*/ 61682 h 64803"/>
                  <a:gd name="connsiteX2" fmla="*/ 0 w 63926"/>
                  <a:gd name="connsiteY2" fmla="*/ 19702 h 64803"/>
                  <a:gd name="connsiteX3" fmla="*/ 19391 w 63926"/>
                  <a:gd name="connsiteY3" fmla="*/ 0 h 64803"/>
                  <a:gd name="connsiteX4" fmla="*/ 60873 w 63926"/>
                  <a:gd name="connsiteY4" fmla="*/ 26867 h 64803"/>
                  <a:gd name="connsiteX5" fmla="*/ 63926 w 63926"/>
                  <a:gd name="connsiteY5" fmla="*/ 57140 h 64803"/>
                  <a:gd name="connsiteX6" fmla="*/ 56361 w 63926"/>
                  <a:gd name="connsiteY6" fmla="*/ 64804 h 64803"/>
                  <a:gd name="connsiteX7" fmla="*/ 33386 w 63926"/>
                  <a:gd name="connsiteY7" fmla="*/ 50396 h 64803"/>
                  <a:gd name="connsiteX8" fmla="*/ 51419 w 63926"/>
                  <a:gd name="connsiteY8" fmla="*/ 52273 h 64803"/>
                  <a:gd name="connsiteX9" fmla="*/ 49554 w 63926"/>
                  <a:gd name="connsiteY9" fmla="*/ 33777 h 64803"/>
                  <a:gd name="connsiteX10" fmla="*/ 21072 w 63926"/>
                  <a:gd name="connsiteY10" fmla="*/ 15329 h 64803"/>
                  <a:gd name="connsiteX11" fmla="*/ 15149 w 63926"/>
                  <a:gd name="connsiteY11" fmla="*/ 21350 h 64803"/>
                  <a:gd name="connsiteX12" fmla="*/ 33386 w 63926"/>
                  <a:gd name="connsiteY12" fmla="*/ 50396 h 6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926" h="64803">
                    <a:moveTo>
                      <a:pt x="56361" y="64804"/>
                    </a:moveTo>
                    <a:lnTo>
                      <a:pt x="26360" y="61682"/>
                    </a:lnTo>
                    <a:lnTo>
                      <a:pt x="0" y="19702"/>
                    </a:lnTo>
                    <a:lnTo>
                      <a:pt x="19391" y="0"/>
                    </a:lnTo>
                    <a:lnTo>
                      <a:pt x="60873" y="26867"/>
                    </a:lnTo>
                    <a:lnTo>
                      <a:pt x="63926" y="57140"/>
                    </a:lnTo>
                    <a:lnTo>
                      <a:pt x="56361" y="64804"/>
                    </a:lnTo>
                    <a:close/>
                    <a:moveTo>
                      <a:pt x="33386" y="50396"/>
                    </a:moveTo>
                    <a:lnTo>
                      <a:pt x="51419" y="52273"/>
                    </a:lnTo>
                    <a:lnTo>
                      <a:pt x="49554" y="33777"/>
                    </a:lnTo>
                    <a:lnTo>
                      <a:pt x="21072" y="15329"/>
                    </a:lnTo>
                    <a:lnTo>
                      <a:pt x="15149" y="21350"/>
                    </a:lnTo>
                    <a:lnTo>
                      <a:pt x="33386" y="50396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DB862BE1-A4DB-2C1E-9BE7-4CC78A325E1F}"/>
                  </a:ext>
                </a:extLst>
              </p:cNvPr>
              <p:cNvSpPr/>
              <p:nvPr/>
            </p:nvSpPr>
            <p:spPr>
              <a:xfrm>
                <a:off x="7646639" y="2455994"/>
                <a:ext cx="88815" cy="90020"/>
              </a:xfrm>
              <a:custGeom>
                <a:avLst/>
                <a:gdLst>
                  <a:gd name="connsiteX0" fmla="*/ 82838 w 88815"/>
                  <a:gd name="connsiteY0" fmla="*/ 90020 h 90020"/>
                  <a:gd name="connsiteX1" fmla="*/ 78581 w 88815"/>
                  <a:gd name="connsiteY1" fmla="*/ 88235 h 90020"/>
                  <a:gd name="connsiteX2" fmla="*/ 1718 w 88815"/>
                  <a:gd name="connsiteY2" fmla="*/ 10172 h 90020"/>
                  <a:gd name="connsiteX3" fmla="*/ 1780 w 88815"/>
                  <a:gd name="connsiteY3" fmla="*/ 1720 h 90020"/>
                  <a:gd name="connsiteX4" fmla="*/ 10232 w 88815"/>
                  <a:gd name="connsiteY4" fmla="*/ 1782 h 90020"/>
                  <a:gd name="connsiteX5" fmla="*/ 87098 w 88815"/>
                  <a:gd name="connsiteY5" fmla="*/ 79849 h 90020"/>
                  <a:gd name="connsiteX6" fmla="*/ 87036 w 88815"/>
                  <a:gd name="connsiteY6" fmla="*/ 88301 h 90020"/>
                  <a:gd name="connsiteX7" fmla="*/ 82838 w 88815"/>
                  <a:gd name="connsiteY7" fmla="*/ 90020 h 9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15" h="90020">
                    <a:moveTo>
                      <a:pt x="82838" y="90020"/>
                    </a:moveTo>
                    <a:cubicBezTo>
                      <a:pt x="81293" y="90020"/>
                      <a:pt x="79752" y="89424"/>
                      <a:pt x="78581" y="88235"/>
                    </a:cubicBezTo>
                    <a:lnTo>
                      <a:pt x="1718" y="10172"/>
                    </a:lnTo>
                    <a:cubicBezTo>
                      <a:pt x="-598" y="7818"/>
                      <a:pt x="-568" y="4035"/>
                      <a:pt x="1780" y="1720"/>
                    </a:cubicBezTo>
                    <a:cubicBezTo>
                      <a:pt x="4134" y="-595"/>
                      <a:pt x="7913" y="-572"/>
                      <a:pt x="10232" y="1782"/>
                    </a:cubicBezTo>
                    <a:lnTo>
                      <a:pt x="87098" y="79849"/>
                    </a:lnTo>
                    <a:cubicBezTo>
                      <a:pt x="89413" y="82200"/>
                      <a:pt x="89383" y="85985"/>
                      <a:pt x="87036" y="88301"/>
                    </a:cubicBezTo>
                    <a:cubicBezTo>
                      <a:pt x="85865" y="89448"/>
                      <a:pt x="84353" y="90020"/>
                      <a:pt x="82838" y="90020"/>
                    </a:cubicBez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0853CDA-27FD-525C-6AE1-EE09DF463904}"/>
                  </a:ext>
                </a:extLst>
              </p:cNvPr>
              <p:cNvSpPr/>
              <p:nvPr/>
            </p:nvSpPr>
            <p:spPr>
              <a:xfrm rot="2673261">
                <a:off x="7622404" y="2396611"/>
                <a:ext cx="11953" cy="81776"/>
              </a:xfrm>
              <a:custGeom>
                <a:avLst/>
                <a:gdLst>
                  <a:gd name="connsiteX0" fmla="*/ 0 w 11953"/>
                  <a:gd name="connsiteY0" fmla="*/ 0 h 81776"/>
                  <a:gd name="connsiteX1" fmla="*/ 11953 w 11953"/>
                  <a:gd name="connsiteY1" fmla="*/ 0 h 81776"/>
                  <a:gd name="connsiteX2" fmla="*/ 11953 w 11953"/>
                  <a:gd name="connsiteY2" fmla="*/ 81777 h 81776"/>
                  <a:gd name="connsiteX3" fmla="*/ 0 w 11953"/>
                  <a:gd name="connsiteY3" fmla="*/ 81777 h 8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3" h="81776">
                    <a:moveTo>
                      <a:pt x="0" y="0"/>
                    </a:moveTo>
                    <a:lnTo>
                      <a:pt x="11953" y="0"/>
                    </a:lnTo>
                    <a:lnTo>
                      <a:pt x="11953" y="81777"/>
                    </a:lnTo>
                    <a:lnTo>
                      <a:pt x="0" y="81777"/>
                    </a:lnTo>
                    <a:close/>
                  </a:path>
                </a:pathLst>
              </a:custGeom>
              <a:grpFill/>
              <a:ln w="29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F7145-0AD0-BA9C-845F-E722A9026583}"/>
              </a:ext>
            </a:extLst>
          </p:cNvPr>
          <p:cNvSpPr txBox="1"/>
          <p:nvPr/>
        </p:nvSpPr>
        <p:spPr>
          <a:xfrm>
            <a:off x="2486826" y="2525958"/>
            <a:ext cx="7288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다음과 같은 행동경제학 이론들이 국내 복권 </a:t>
            </a:r>
            <a:r>
              <a:rPr lang="en-US" altLang="ko-KR" sz="160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6/45 </a:t>
            </a:r>
            <a:r>
              <a:rPr lang="ko-KR" altLang="en-US" sz="160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판매 상황에서 </a:t>
            </a:r>
            <a:r>
              <a:rPr lang="en-US" altLang="ko-KR" sz="2000">
                <a:solidFill>
                  <a:srgbClr val="FF7272"/>
                </a:solidFill>
                <a:latin typeface="프리젠테이션 7 Bold" pitchFamily="2" charset="-127"/>
                <a:ea typeface="프리젠테이션 7 Bold" pitchFamily="2" charset="-127"/>
                <a:cs typeface="Arial" panose="020B0604020202020204" pitchFamily="34" charset="0"/>
              </a:rPr>
              <a:t>“</a:t>
            </a:r>
            <a:r>
              <a:rPr lang="ko-KR" altLang="en-US" sz="2000">
                <a:solidFill>
                  <a:srgbClr val="FF7272"/>
                </a:solidFill>
                <a:latin typeface="프리젠테이션 7 Bold" pitchFamily="2" charset="-127"/>
                <a:ea typeface="프리젠테이션 7 Bold" pitchFamily="2" charset="-127"/>
                <a:cs typeface="Arial" panose="020B0604020202020204" pitchFamily="34" charset="0"/>
              </a:rPr>
              <a:t>실제로 작동하고 있음을 확인</a:t>
            </a:r>
            <a:r>
              <a:rPr lang="en-US" altLang="ko-KR" sz="200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”</a:t>
            </a:r>
            <a:endParaRPr lang="ko-KR" altLang="en-US" sz="2000"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98AB0B8-E0AF-DF1B-DD84-51F08884292C}"/>
              </a:ext>
            </a:extLst>
          </p:cNvPr>
          <p:cNvGrpSpPr/>
          <p:nvPr/>
        </p:nvGrpSpPr>
        <p:grpSpPr>
          <a:xfrm>
            <a:off x="3131228" y="3004940"/>
            <a:ext cx="6729615" cy="2946236"/>
            <a:chOff x="3131228" y="2622924"/>
            <a:chExt cx="6729615" cy="29462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5DB74D-B6F6-2EC9-C393-96844902123F}"/>
                </a:ext>
              </a:extLst>
            </p:cNvPr>
            <p:cNvSpPr txBox="1"/>
            <p:nvPr/>
          </p:nvSpPr>
          <p:spPr>
            <a:xfrm>
              <a:off x="3131228" y="2622924"/>
              <a:ext cx="2397605" cy="90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1.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희망적 편향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소비자는 복권의 실질 </a:t>
              </a:r>
              <a:r>
                <a:rPr lang="ko-KR" altLang="en-US" sz="14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기대값보다</a:t>
              </a:r>
              <a:endPara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받을 수 있는 보상을 기준으로 판단함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6B14CF4-C72E-9DF5-058B-9F8A8DEA129A}"/>
                </a:ext>
              </a:extLst>
            </p:cNvPr>
            <p:cNvSpPr txBox="1"/>
            <p:nvPr/>
          </p:nvSpPr>
          <p:spPr>
            <a:xfrm>
              <a:off x="6589646" y="2689521"/>
              <a:ext cx="3149281" cy="146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4.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가용성 휴리스틱 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최근의 당첨 소식이나 체험이 존재하면 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소비자는 당첨 가능성을 높게 평가하며</a:t>
              </a:r>
              <a:r>
                <a:rPr lang="en-US" altLang="ko-KR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,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자기효능감과</a:t>
              </a: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 도박의 강화 경험으로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다음 </a:t>
              </a:r>
              <a:r>
                <a:rPr lang="ko-KR" altLang="en-US" sz="14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회차</a:t>
              </a: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 판매금액은 증가함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E790AF1-8248-6EA6-1D0C-9FF780C1D741}"/>
                </a:ext>
              </a:extLst>
            </p:cNvPr>
            <p:cNvSpPr txBox="1"/>
            <p:nvPr/>
          </p:nvSpPr>
          <p:spPr>
            <a:xfrm>
              <a:off x="3132382" y="3652977"/>
              <a:ext cx="4709126" cy="90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30000"/>
                </a:lnSpc>
              </a:pP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2.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희소성 효과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endParaRPr>
            </a:p>
            <a:p>
              <a:pPr algn="just"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더 많은 금액이 쌓이므로</a:t>
              </a:r>
              <a:r>
                <a:rPr lang="en-US" altLang="ko-KR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소비자는 </a:t>
              </a:r>
              <a:endParaRPr lang="en-US" altLang="ko-KR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  <a:p>
              <a:pPr algn="just" latinLnBrk="0">
                <a:lnSpc>
                  <a:spcPct val="130000"/>
                </a:lnSpc>
              </a:pP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복권 </a:t>
              </a: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구매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심리가 증가함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2B48A8-B5EC-AFFB-17C4-3E53763556A2}"/>
                </a:ext>
              </a:extLst>
            </p:cNvPr>
            <p:cNvSpPr txBox="1"/>
            <p:nvPr/>
          </p:nvSpPr>
          <p:spPr>
            <a:xfrm>
              <a:off x="6589646" y="4292614"/>
              <a:ext cx="3271197" cy="90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5.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절박감 </a:t>
              </a: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기반의 위험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감수성 증가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소비자는 절망적 상황에서 더 높은 위험을 감수하며</a:t>
              </a:r>
              <a:r>
                <a:rPr lang="en-US" altLang="ko-KR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,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도피적 소비의 경향이 존재함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1E24535-A5A6-D943-B19D-72CB521CF543}"/>
                </a:ext>
              </a:extLst>
            </p:cNvPr>
            <p:cNvSpPr txBox="1"/>
            <p:nvPr/>
          </p:nvSpPr>
          <p:spPr>
            <a:xfrm>
              <a:off x="3131228" y="4663719"/>
              <a:ext cx="6094070" cy="905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latinLnBrk="0">
                <a:lnSpc>
                  <a:spcPct val="130000"/>
                </a:lnSpc>
              </a:pP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3. </a:t>
              </a: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전망 이론 </a:t>
              </a: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(Kahneman&amp;Tversky)</a:t>
              </a:r>
            </a:p>
            <a:p>
              <a:pPr algn="just" latinLnBrk="0">
                <a:lnSpc>
                  <a:spcPct val="130000"/>
                </a:lnSpc>
              </a:pP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소비자는 확률을 객관적으로 인식하지 못하고</a:t>
              </a:r>
              <a:r>
                <a:rPr lang="en-US" altLang="ko-KR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 </a:t>
              </a:r>
            </a:p>
            <a:p>
              <a:pPr algn="just" latinLnBrk="0">
                <a:lnSpc>
                  <a:spcPct val="130000"/>
                </a:lnSpc>
              </a:pPr>
              <a:r>
                <a:rPr lang="ko-KR" altLang="en-US" sz="14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큰 보상의 희박한 확률을 과대평가함</a:t>
              </a:r>
              <a:endPara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0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8BA83-E241-9B71-993B-C92B4B5F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스포츠, 포켓볼 공, 실내 게임 및 스포츠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3801FA-09C3-46E2-D3FD-92B2D981B0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42" b="18342"/>
          <a:stretch>
            <a:fillRect/>
          </a:stretch>
        </p:blipFill>
        <p:spPr>
          <a:xfrm>
            <a:off x="3612" y="3484"/>
            <a:ext cx="12188388" cy="6854516"/>
          </a:xfrm>
        </p:spPr>
      </p:pic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16BCE68-EC17-4993-D2BD-606C8131618B}"/>
              </a:ext>
            </a:extLst>
          </p:cNvPr>
          <p:cNvSpPr/>
          <p:nvPr/>
        </p:nvSpPr>
        <p:spPr>
          <a:xfrm rot="5400000">
            <a:off x="2667001" y="-2670483"/>
            <a:ext cx="6857999" cy="12192003"/>
          </a:xfrm>
          <a:prstGeom prst="snip2DiagRect">
            <a:avLst>
              <a:gd name="adj1" fmla="val 0"/>
              <a:gd name="adj2" fmla="val 33111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D917B-F28E-2972-E549-F39E7EA102CA}"/>
              </a:ext>
            </a:extLst>
          </p:cNvPr>
          <p:cNvSpPr/>
          <p:nvPr/>
        </p:nvSpPr>
        <p:spPr>
          <a:xfrm>
            <a:off x="-3" y="3483"/>
            <a:ext cx="12188387" cy="6858000"/>
          </a:xfrm>
          <a:custGeom>
            <a:avLst/>
            <a:gdLst>
              <a:gd name="connsiteX0" fmla="*/ 227609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5849 h 6858000"/>
              <a:gd name="connsiteX3" fmla="*/ 991590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1962151 h 6858000"/>
              <a:gd name="connsiteX6" fmla="*/ 2276093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2276093" y="0"/>
                </a:moveTo>
                <a:lnTo>
                  <a:pt x="12192000" y="0"/>
                </a:lnTo>
                <a:lnTo>
                  <a:pt x="12192000" y="4895849"/>
                </a:lnTo>
                <a:lnTo>
                  <a:pt x="9915907" y="6858000"/>
                </a:lnTo>
                <a:lnTo>
                  <a:pt x="0" y="6858000"/>
                </a:lnTo>
                <a:lnTo>
                  <a:pt x="0" y="1962151"/>
                </a:lnTo>
                <a:lnTo>
                  <a:pt x="2276093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CA77E1-BC96-3277-7D4D-912FFFD47E80}"/>
              </a:ext>
            </a:extLst>
          </p:cNvPr>
          <p:cNvCxnSpPr>
            <a:cxnSpLocks/>
          </p:cNvCxnSpPr>
          <p:nvPr/>
        </p:nvCxnSpPr>
        <p:spPr>
          <a:xfrm>
            <a:off x="3697267" y="3234358"/>
            <a:ext cx="4797467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819F13-B077-440F-5F55-C36E125F2BF5}"/>
              </a:ext>
            </a:extLst>
          </p:cNvPr>
          <p:cNvSpPr txBox="1"/>
          <p:nvPr/>
        </p:nvSpPr>
        <p:spPr>
          <a:xfrm>
            <a:off x="5216545" y="3814955"/>
            <a:ext cx="1559081" cy="1759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결과 분석</a:t>
            </a:r>
            <a:endParaRPr lang="en-US" altLang="ko-KR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시사점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분석 한계점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21073-2B9F-78B4-0D14-0BC747C05CD0}"/>
              </a:ext>
            </a:extLst>
          </p:cNvPr>
          <p:cNvSpPr txBox="1"/>
          <p:nvPr/>
        </p:nvSpPr>
        <p:spPr>
          <a:xfrm>
            <a:off x="5497117" y="1203043"/>
            <a:ext cx="1197764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결론</a:t>
            </a:r>
            <a:endParaRPr kumimoji="0" lang="en-US" altLang="ko-KR" sz="60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88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6306B-9FF2-DD8C-B976-9A36FD7B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3DB90B1-368D-3E6C-032C-258D8B4B45B4}"/>
              </a:ext>
            </a:extLst>
          </p:cNvPr>
          <p:cNvSpPr txBox="1"/>
          <p:nvPr/>
        </p:nvSpPr>
        <p:spPr>
          <a:xfrm>
            <a:off x="1174750" y="822223"/>
            <a:ext cx="995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결과 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DB74C-BF6F-DFF1-6467-B05568C71DEB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3C8C8-18EA-DAE3-6E51-3F80232435BF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결론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261F2E08-7921-070A-1583-9D63F4C56241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74527897-0786-8B06-560D-D2405E1065C8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907C9F-7FCE-82DF-B94D-BEF425A8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686E06-5A2A-3816-31E6-5EAFDA6DE6E5}"/>
              </a:ext>
            </a:extLst>
          </p:cNvPr>
          <p:cNvSpPr>
            <a:spLocks/>
          </p:cNvSpPr>
          <p:nvPr/>
        </p:nvSpPr>
        <p:spPr>
          <a:xfrm rot="2700000">
            <a:off x="-907426" y="3829771"/>
            <a:ext cx="4225596" cy="4225596"/>
          </a:xfrm>
          <a:prstGeom prst="roundRect">
            <a:avLst>
              <a:gd name="adj" fmla="val 8953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3B4AB-A2CC-EE91-F552-B5DFE73E2BC3}"/>
              </a:ext>
            </a:extLst>
          </p:cNvPr>
          <p:cNvSpPr txBox="1"/>
          <p:nvPr/>
        </p:nvSpPr>
        <p:spPr>
          <a:xfrm>
            <a:off x="162449" y="4108750"/>
            <a:ext cx="3211135" cy="1267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3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2025</a:t>
            </a:r>
            <a:r>
              <a:rPr lang="ko-KR" altLang="en-US" sz="3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년 </a:t>
            </a:r>
            <a:r>
              <a:rPr lang="ko-KR" altLang="en-US" sz="3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하반기</a:t>
            </a:r>
            <a:endParaRPr lang="en-US" altLang="ko-KR" sz="3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z="3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복권 판매금액 예측</a:t>
            </a:r>
            <a:endParaRPr lang="en-US" altLang="ko-KR" sz="3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76A82-EE8F-CE63-B652-4F1C5958F9EF}"/>
              </a:ext>
            </a:extLst>
          </p:cNvPr>
          <p:cNvSpPr txBox="1"/>
          <p:nvPr/>
        </p:nvSpPr>
        <p:spPr>
          <a:xfrm>
            <a:off x="232852" y="5323991"/>
            <a:ext cx="346088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3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조</a:t>
            </a:r>
            <a:r>
              <a:rPr lang="ko-KR" altLang="en-US" sz="6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6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1,900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8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0B3B6-F583-0A30-67A5-0341C2B67AE3}"/>
              </a:ext>
            </a:extLst>
          </p:cNvPr>
          <p:cNvSpPr txBox="1"/>
          <p:nvPr/>
        </p:nvSpPr>
        <p:spPr>
          <a:xfrm>
            <a:off x="191908" y="6293875"/>
            <a:ext cx="4213508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SARIMAX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예측 결과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단위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: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원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)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7EFF64-EFD4-40A1-7933-5519B7E1510A}"/>
              </a:ext>
            </a:extLst>
          </p:cNvPr>
          <p:cNvSpPr/>
          <p:nvPr/>
        </p:nvSpPr>
        <p:spPr>
          <a:xfrm>
            <a:off x="570849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3E4979-8013-F8C7-C439-FE1E0F87E8CE}"/>
              </a:ext>
            </a:extLst>
          </p:cNvPr>
          <p:cNvSpPr txBox="1"/>
          <p:nvPr/>
        </p:nvSpPr>
        <p:spPr>
          <a:xfrm>
            <a:off x="724426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판매금액 예측</a:t>
            </a:r>
            <a:endParaRPr lang="ko-KR" altLang="en-US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535363-ABA5-CF97-736B-A46FF34CB6E3}"/>
              </a:ext>
            </a:extLst>
          </p:cNvPr>
          <p:cNvSpPr>
            <a:spLocks/>
          </p:cNvSpPr>
          <p:nvPr/>
        </p:nvSpPr>
        <p:spPr>
          <a:xfrm rot="2700000">
            <a:off x="4512682" y="5215630"/>
            <a:ext cx="2520000" cy="2520000"/>
          </a:xfrm>
          <a:prstGeom prst="roundRect">
            <a:avLst>
              <a:gd name="adj" fmla="val 8953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A9FFB67-8647-1F84-72D7-35E7E095B35D}"/>
              </a:ext>
            </a:extLst>
          </p:cNvPr>
          <p:cNvSpPr>
            <a:spLocks/>
          </p:cNvSpPr>
          <p:nvPr/>
        </p:nvSpPr>
        <p:spPr>
          <a:xfrm rot="2700000">
            <a:off x="8200828" y="5205685"/>
            <a:ext cx="2520000" cy="2520000"/>
          </a:xfrm>
          <a:prstGeom prst="roundRect">
            <a:avLst>
              <a:gd name="adj" fmla="val 8953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7ED294-2E4E-CF1D-178E-549A0FCEAFA9}"/>
              </a:ext>
            </a:extLst>
          </p:cNvPr>
          <p:cNvSpPr txBox="1"/>
          <p:nvPr/>
        </p:nvSpPr>
        <p:spPr>
          <a:xfrm>
            <a:off x="4645207" y="5317120"/>
            <a:ext cx="1848583" cy="74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2026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년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전체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복권 판매금액 예측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7DF75-C937-459D-7B8F-D729EDEB8E3F}"/>
              </a:ext>
            </a:extLst>
          </p:cNvPr>
          <p:cNvSpPr txBox="1"/>
          <p:nvPr/>
        </p:nvSpPr>
        <p:spPr>
          <a:xfrm>
            <a:off x="4673749" y="6062132"/>
            <a:ext cx="22377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6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조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5,783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F7E2C7-7E0B-F44C-DA44-A8CECDD588A8}"/>
              </a:ext>
            </a:extLst>
          </p:cNvPr>
          <p:cNvSpPr txBox="1"/>
          <p:nvPr/>
        </p:nvSpPr>
        <p:spPr>
          <a:xfrm>
            <a:off x="8300178" y="5360910"/>
            <a:ext cx="1848583" cy="745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2027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년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전체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복권 판매금액 예측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13006E-D61D-AC6C-CD1A-12F5B6F1529B}"/>
              </a:ext>
            </a:extLst>
          </p:cNvPr>
          <p:cNvSpPr txBox="1"/>
          <p:nvPr/>
        </p:nvSpPr>
        <p:spPr>
          <a:xfrm>
            <a:off x="8328720" y="6105922"/>
            <a:ext cx="22377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6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조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7,415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7" name="그림 6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E4F77EE9-8E8C-9E1D-DA05-01C5BA2A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50" y="1505049"/>
            <a:ext cx="8309606" cy="35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E161-4F59-AB44-5E56-23041ABCD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3421C81-0D45-EC48-A427-8062D4B68587}"/>
              </a:ext>
            </a:extLst>
          </p:cNvPr>
          <p:cNvSpPr txBox="1"/>
          <p:nvPr/>
        </p:nvSpPr>
        <p:spPr>
          <a:xfrm>
            <a:off x="1174750" y="822223"/>
            <a:ext cx="995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결과 분석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1FAB47-26E0-F23C-E03F-06C6ECA6AA2F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B80AB-D7A8-EA8C-31B3-2A459BE5602D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결론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902D045F-1F0A-5385-8DD3-1695FAC971AE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582F34EE-3C93-2436-945D-6C974007D327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5BC97-6518-77FC-C1E0-E3FB6F6E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FBE3231-17B5-7066-A68E-943D74076D8A}"/>
              </a:ext>
            </a:extLst>
          </p:cNvPr>
          <p:cNvSpPr/>
          <p:nvPr/>
        </p:nvSpPr>
        <p:spPr>
          <a:xfrm>
            <a:off x="570849" y="1520699"/>
            <a:ext cx="1730041" cy="440814"/>
          </a:xfrm>
          <a:prstGeom prst="roundRect">
            <a:avLst>
              <a:gd name="adj" fmla="val 3227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73240-8B42-0C9F-31C0-70BD969D7F14}"/>
              </a:ext>
            </a:extLst>
          </p:cNvPr>
          <p:cNvSpPr txBox="1"/>
          <p:nvPr/>
        </p:nvSpPr>
        <p:spPr>
          <a:xfrm>
            <a:off x="724426" y="1565392"/>
            <a:ext cx="14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정책기금 예측</a:t>
            </a:r>
            <a:endParaRPr lang="ko-KR" altLang="en-US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178096-F096-DE57-C136-454F67B4D46F}"/>
              </a:ext>
            </a:extLst>
          </p:cNvPr>
          <p:cNvGrpSpPr>
            <a:grpSpLocks noChangeAspect="1"/>
          </p:cNvGrpSpPr>
          <p:nvPr/>
        </p:nvGrpSpPr>
        <p:grpSpPr>
          <a:xfrm>
            <a:off x="570849" y="3347715"/>
            <a:ext cx="3240000" cy="1655131"/>
            <a:chOff x="570849" y="2356427"/>
            <a:chExt cx="3877385" cy="1980734"/>
          </a:xfrm>
        </p:grpSpPr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EED62606-AAA8-C49C-1171-48344699DFE1}"/>
                </a:ext>
              </a:extLst>
            </p:cNvPr>
            <p:cNvSpPr/>
            <p:nvPr/>
          </p:nvSpPr>
          <p:spPr>
            <a:xfrm>
              <a:off x="570849" y="2356427"/>
              <a:ext cx="3877385" cy="1980734"/>
            </a:xfrm>
            <a:prstGeom prst="roundRect">
              <a:avLst>
                <a:gd name="adj" fmla="val 2462"/>
              </a:avLst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9FFFBA7-13CF-C260-B870-3DCB1D03153E}"/>
                </a:ext>
              </a:extLst>
            </p:cNvPr>
            <p:cNvCxnSpPr>
              <a:cxnSpLocks/>
            </p:cNvCxnSpPr>
            <p:nvPr/>
          </p:nvCxnSpPr>
          <p:spPr>
            <a:xfrm>
              <a:off x="657561" y="2816717"/>
              <a:ext cx="0" cy="531827"/>
            </a:xfrm>
            <a:prstGeom prst="line">
              <a:avLst/>
            </a:prstGeom>
            <a:ln w="412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FC7953-F189-9555-C076-8DA35F7C246B}"/>
                </a:ext>
              </a:extLst>
            </p:cNvPr>
            <p:cNvSpPr txBox="1"/>
            <p:nvPr/>
          </p:nvSpPr>
          <p:spPr>
            <a:xfrm>
              <a:off x="879788" y="3548268"/>
              <a:ext cx="1863603" cy="73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accent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2025</a:t>
              </a:r>
              <a:r>
                <a:rPr lang="ko-KR" altLang="en-US" dirty="0">
                  <a:solidFill>
                    <a:schemeClr val="accent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년</a:t>
              </a:r>
              <a:endParaRPr lang="en-US" altLang="ko-KR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  <a:p>
              <a:r>
                <a:rPr lang="ko-KR" altLang="en-US" dirty="0">
                  <a:solidFill>
                    <a:srgbClr val="FF727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총 판매금액</a:t>
              </a:r>
              <a:endParaRPr lang="id-ID" altLang="ko-KR" dirty="0"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AB883-D907-6947-A221-AC9C30EE598E}"/>
                </a:ext>
              </a:extLst>
            </p:cNvPr>
            <p:cNvSpPr txBox="1"/>
            <p:nvPr/>
          </p:nvSpPr>
          <p:spPr>
            <a:xfrm>
              <a:off x="908546" y="2783186"/>
              <a:ext cx="2354585" cy="5893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32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Pretendard Black" panose="02000A03000000020004" pitchFamily="50" charset="-127"/>
                </a:rPr>
                <a:t>6</a:t>
              </a:r>
              <a:r>
                <a:rPr lang="ko-KR" altLang="en-US" sz="32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Pretendard Black" panose="02000A03000000020004" pitchFamily="50" charset="-127"/>
                </a:rPr>
                <a:t>조 </a:t>
              </a:r>
              <a:r>
                <a:rPr lang="en-US" altLang="ko-KR" sz="32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Pretendard Black" panose="02000A03000000020004" pitchFamily="50" charset="-127"/>
                </a:rPr>
                <a:t>3,228</a:t>
              </a:r>
              <a:r>
                <a:rPr lang="ko-KR" altLang="en-US" sz="32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Pretendard Black" panose="02000A03000000020004" pitchFamily="50" charset="-127"/>
                </a:rPr>
                <a:t>억</a:t>
              </a:r>
              <a:endPara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Pretendard Black" panose="02000A03000000020004" pitchFamily="50" charset="-127"/>
              </a:endParaRPr>
            </a:p>
          </p:txBody>
        </p:sp>
      </p:grpSp>
      <p:sp>
        <p:nvSpPr>
          <p:cNvPr id="5" name="Rectangle 17">
            <a:extLst>
              <a:ext uri="{FF2B5EF4-FFF2-40B4-BE49-F238E27FC236}">
                <a16:creationId xmlns:a16="http://schemas.microsoft.com/office/drawing/2014/main" id="{0D7468EE-262B-8486-3C67-905FAE610509}"/>
              </a:ext>
            </a:extLst>
          </p:cNvPr>
          <p:cNvSpPr/>
          <p:nvPr/>
        </p:nvSpPr>
        <p:spPr>
          <a:xfrm>
            <a:off x="8380496" y="4586552"/>
            <a:ext cx="3240000" cy="1661775"/>
          </a:xfrm>
          <a:prstGeom prst="roundRect">
            <a:avLst>
              <a:gd name="adj" fmla="val 246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1D35EF-AB67-491B-61A8-54E695534C67}"/>
              </a:ext>
            </a:extLst>
          </p:cNvPr>
          <p:cNvCxnSpPr>
            <a:cxnSpLocks/>
          </p:cNvCxnSpPr>
          <p:nvPr/>
        </p:nvCxnSpPr>
        <p:spPr>
          <a:xfrm>
            <a:off x="8454088" y="4926720"/>
            <a:ext cx="0" cy="446187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28BEA2-8CDA-A662-787E-A8ADEA29E237}"/>
              </a:ext>
            </a:extLst>
          </p:cNvPr>
          <p:cNvSpPr txBox="1"/>
          <p:nvPr/>
        </p:nvSpPr>
        <p:spPr>
          <a:xfrm>
            <a:off x="8639686" y="5537138"/>
            <a:ext cx="1563504" cy="6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2025</a:t>
            </a:r>
            <a:r>
              <a:rPr lang="ko-KR" altLang="en-US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년</a:t>
            </a:r>
            <a:endParaRPr lang="en-US" altLang="ko-KR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dirty="0"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</a:rPr>
              <a:t>법정배분 예산</a:t>
            </a:r>
            <a:endParaRPr lang="id-ID" altLang="ko-KR" dirty="0">
              <a:solidFill>
                <a:srgbClr val="FF727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E4F52-1F94-A645-3289-7FD1B4125E1F}"/>
              </a:ext>
            </a:extLst>
          </p:cNvPr>
          <p:cNvSpPr txBox="1"/>
          <p:nvPr/>
        </p:nvSpPr>
        <p:spPr>
          <a:xfrm>
            <a:off x="8706807" y="4895257"/>
            <a:ext cx="13442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9,295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8" name="그래픽 27" descr="부분적으로 선택 표시된 클립보드 단색으로 채워진">
            <a:extLst>
              <a:ext uri="{FF2B5EF4-FFF2-40B4-BE49-F238E27FC236}">
                <a16:creationId xmlns:a16="http://schemas.microsoft.com/office/drawing/2014/main" id="{998647F6-7EB1-87EF-19E7-3D0E96A265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2410" y="4904376"/>
            <a:ext cx="460215" cy="460216"/>
          </a:xfrm>
          <a:prstGeom prst="rect">
            <a:avLst/>
          </a:prstGeom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4B661FD0-9931-84B6-6FFC-EFD69D89B71B}"/>
              </a:ext>
            </a:extLst>
          </p:cNvPr>
          <p:cNvSpPr/>
          <p:nvPr/>
        </p:nvSpPr>
        <p:spPr>
          <a:xfrm>
            <a:off x="8380496" y="2129492"/>
            <a:ext cx="3240000" cy="1675993"/>
          </a:xfrm>
          <a:prstGeom prst="roundRect">
            <a:avLst>
              <a:gd name="adj" fmla="val 2462"/>
            </a:avLst>
          </a:prstGeom>
          <a:solidFill>
            <a:srgbClr val="FB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5ACB5-8FF6-A78D-02D7-B51D86187021}"/>
              </a:ext>
            </a:extLst>
          </p:cNvPr>
          <p:cNvCxnSpPr>
            <a:cxnSpLocks/>
          </p:cNvCxnSpPr>
          <p:nvPr/>
        </p:nvCxnSpPr>
        <p:spPr>
          <a:xfrm>
            <a:off x="8447428" y="2474970"/>
            <a:ext cx="0" cy="450004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078AFE-C134-F698-CBA4-56C94CC7589B}"/>
              </a:ext>
            </a:extLst>
          </p:cNvPr>
          <p:cNvSpPr txBox="1"/>
          <p:nvPr/>
        </p:nvSpPr>
        <p:spPr>
          <a:xfrm>
            <a:off x="8614178" y="3097268"/>
            <a:ext cx="2227227" cy="6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2025</a:t>
            </a:r>
            <a:r>
              <a:rPr lang="ko-KR" altLang="en-US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년</a:t>
            </a:r>
            <a:endParaRPr lang="en-US" altLang="ko-KR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dirty="0"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</a:rPr>
              <a:t>공익지원사업 예산</a:t>
            </a:r>
            <a:endParaRPr lang="id-ID" altLang="ko-KR" dirty="0">
              <a:solidFill>
                <a:srgbClr val="FF727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0C4B5-9552-7A21-FECF-F600FFE9CBC6}"/>
              </a:ext>
            </a:extLst>
          </p:cNvPr>
          <p:cNvSpPr txBox="1"/>
          <p:nvPr/>
        </p:nvSpPr>
        <p:spPr>
          <a:xfrm>
            <a:off x="8650913" y="2449896"/>
            <a:ext cx="19675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1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조 </a:t>
            </a:r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7,261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3" name="그래픽 42" descr="전구 및 기어  단색으로 채워진">
            <a:extLst>
              <a:ext uri="{FF2B5EF4-FFF2-40B4-BE49-F238E27FC236}">
                <a16:creationId xmlns:a16="http://schemas.microsoft.com/office/drawing/2014/main" id="{3F372F0A-ACC8-5DC9-D373-DF5E9886DE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8225" y="2455377"/>
            <a:ext cx="478798" cy="478798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4A704049-825E-B6F7-6110-C4B87B468D6D}"/>
              </a:ext>
            </a:extLst>
          </p:cNvPr>
          <p:cNvSpPr/>
          <p:nvPr/>
        </p:nvSpPr>
        <p:spPr>
          <a:xfrm>
            <a:off x="4484863" y="3347715"/>
            <a:ext cx="3240000" cy="1675993"/>
          </a:xfrm>
          <a:prstGeom prst="roundRect">
            <a:avLst>
              <a:gd name="adj" fmla="val 2462"/>
            </a:avLst>
          </a:prstGeom>
          <a:solidFill>
            <a:srgbClr val="17AD5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03C49FB-3390-147B-32BB-AAA2C83BBC97}"/>
              </a:ext>
            </a:extLst>
          </p:cNvPr>
          <p:cNvCxnSpPr>
            <a:cxnSpLocks/>
          </p:cNvCxnSpPr>
          <p:nvPr/>
        </p:nvCxnSpPr>
        <p:spPr>
          <a:xfrm>
            <a:off x="4558331" y="3726025"/>
            <a:ext cx="0" cy="45000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BCB8-B64D-F135-A329-1284F526EE0B}"/>
              </a:ext>
            </a:extLst>
          </p:cNvPr>
          <p:cNvSpPr txBox="1"/>
          <p:nvPr/>
        </p:nvSpPr>
        <p:spPr>
          <a:xfrm>
            <a:off x="4718546" y="4356188"/>
            <a:ext cx="1809773" cy="6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2025</a:t>
            </a:r>
            <a:r>
              <a:rPr lang="ko-KR" altLang="en-US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년</a:t>
            </a:r>
            <a:endParaRPr lang="en-US" altLang="ko-KR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dirty="0">
                <a:solidFill>
                  <a:srgbClr val="FF7272"/>
                </a:solidFill>
                <a:latin typeface="프리젠테이션 8 ExtraBold" pitchFamily="2" charset="-127"/>
                <a:ea typeface="프리젠테이션 8 ExtraBold" pitchFamily="2" charset="-127"/>
              </a:rPr>
              <a:t>복권기금 예산</a:t>
            </a:r>
            <a:endParaRPr lang="id-ID" altLang="ko-KR" dirty="0">
              <a:solidFill>
                <a:srgbClr val="FF727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559F0B-6790-407F-A4D7-19CA660E91D8}"/>
              </a:ext>
            </a:extLst>
          </p:cNvPr>
          <p:cNvSpPr txBox="1"/>
          <p:nvPr/>
        </p:nvSpPr>
        <p:spPr>
          <a:xfrm>
            <a:off x="4755280" y="3708816"/>
            <a:ext cx="19675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2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조 </a:t>
            </a:r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6,557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9" name="화살표: 원형 18">
            <a:extLst>
              <a:ext uri="{FF2B5EF4-FFF2-40B4-BE49-F238E27FC236}">
                <a16:creationId xmlns:a16="http://schemas.microsoft.com/office/drawing/2014/main" id="{851EBEC9-B128-7CB0-27CA-BC6A5FF2CEE1}"/>
              </a:ext>
            </a:extLst>
          </p:cNvPr>
          <p:cNvSpPr/>
          <p:nvPr/>
        </p:nvSpPr>
        <p:spPr>
          <a:xfrm rot="3103512">
            <a:off x="3244458" y="2511761"/>
            <a:ext cx="1684864" cy="1839936"/>
          </a:xfrm>
          <a:prstGeom prst="circularArrow">
            <a:avLst>
              <a:gd name="adj1" fmla="val 7188"/>
              <a:gd name="adj2" fmla="val 1164259"/>
              <a:gd name="adj3" fmla="val 16191843"/>
              <a:gd name="adj4" fmla="val 9413983"/>
              <a:gd name="adj5" fmla="val 10924"/>
            </a:avLst>
          </a:prstGeom>
          <a:solidFill>
            <a:srgbClr val="118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원형 26">
            <a:extLst>
              <a:ext uri="{FF2B5EF4-FFF2-40B4-BE49-F238E27FC236}">
                <a16:creationId xmlns:a16="http://schemas.microsoft.com/office/drawing/2014/main" id="{24FFC626-D6A9-C97A-439C-D10611042A72}"/>
              </a:ext>
            </a:extLst>
          </p:cNvPr>
          <p:cNvSpPr/>
          <p:nvPr/>
        </p:nvSpPr>
        <p:spPr>
          <a:xfrm rot="1654621">
            <a:off x="6882431" y="2291053"/>
            <a:ext cx="1684864" cy="1839936"/>
          </a:xfrm>
          <a:prstGeom prst="circularArrow">
            <a:avLst>
              <a:gd name="adj1" fmla="val 7188"/>
              <a:gd name="adj2" fmla="val 1164259"/>
              <a:gd name="adj3" fmla="val 16191843"/>
              <a:gd name="adj4" fmla="val 9413983"/>
              <a:gd name="adj5" fmla="val 10924"/>
            </a:avLst>
          </a:prstGeom>
          <a:solidFill>
            <a:srgbClr val="17A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686D9B44-E709-157C-A946-06BD36739C24}"/>
              </a:ext>
            </a:extLst>
          </p:cNvPr>
          <p:cNvSpPr/>
          <p:nvPr/>
        </p:nvSpPr>
        <p:spPr>
          <a:xfrm rot="1274256" flipV="1">
            <a:off x="6822933" y="4645310"/>
            <a:ext cx="1607785" cy="1455195"/>
          </a:xfrm>
          <a:prstGeom prst="circularArrow">
            <a:avLst>
              <a:gd name="adj1" fmla="val 8224"/>
              <a:gd name="adj2" fmla="val 1215924"/>
              <a:gd name="adj3" fmla="val 20377132"/>
              <a:gd name="adj4" fmla="val 11253844"/>
              <a:gd name="adj5" fmla="val 12589"/>
            </a:avLst>
          </a:prstGeom>
          <a:solidFill>
            <a:srgbClr val="90F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ED1F8C-8DB0-549A-2E63-FF2517AFB07E}"/>
              </a:ext>
            </a:extLst>
          </p:cNvPr>
          <p:cNvSpPr txBox="1"/>
          <p:nvPr/>
        </p:nvSpPr>
        <p:spPr>
          <a:xfrm>
            <a:off x="3365782" y="2199204"/>
            <a:ext cx="1557254" cy="4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11823E"/>
                </a:solidFill>
                <a:latin typeface="프리젠테이션 8 ExtraBold" pitchFamily="2" charset="-127"/>
                <a:ea typeface="프리젠테이션 8 ExtraBold" pitchFamily="2" charset="-127"/>
              </a:rPr>
              <a:t>42 %</a:t>
            </a:r>
            <a:endParaRPr lang="id-ID" altLang="ko-KR" sz="2400" dirty="0">
              <a:solidFill>
                <a:srgbClr val="11823E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18EABB-B6B5-769E-EDEA-60AF7FFA4499}"/>
              </a:ext>
            </a:extLst>
          </p:cNvPr>
          <p:cNvSpPr txBox="1"/>
          <p:nvPr/>
        </p:nvSpPr>
        <p:spPr>
          <a:xfrm>
            <a:off x="6069571" y="2199204"/>
            <a:ext cx="1557254" cy="4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17AD53"/>
                </a:solidFill>
                <a:latin typeface="프리젠테이션 8 ExtraBold" pitchFamily="2" charset="-127"/>
                <a:ea typeface="프리젠테이션 8 ExtraBold" pitchFamily="2" charset="-127"/>
              </a:rPr>
              <a:t>65 %</a:t>
            </a:r>
            <a:endParaRPr lang="id-ID" altLang="ko-KR" sz="2400" dirty="0">
              <a:solidFill>
                <a:srgbClr val="17AD5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386EBF-B61A-CE8F-7432-F3414495D582}"/>
              </a:ext>
            </a:extLst>
          </p:cNvPr>
          <p:cNvSpPr txBox="1"/>
          <p:nvPr/>
        </p:nvSpPr>
        <p:spPr>
          <a:xfrm>
            <a:off x="6069571" y="5799167"/>
            <a:ext cx="1557254" cy="4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90F0B7"/>
                </a:solidFill>
                <a:latin typeface="프리젠테이션 8 ExtraBold" pitchFamily="2" charset="-127"/>
                <a:ea typeface="프리젠테이션 8 ExtraBold" pitchFamily="2" charset="-127"/>
              </a:rPr>
              <a:t>35 %</a:t>
            </a:r>
            <a:endParaRPr lang="id-ID" altLang="ko-KR" sz="2400" dirty="0">
              <a:solidFill>
                <a:srgbClr val="90F0B7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pic>
        <p:nvPicPr>
          <p:cNvPr id="41" name="그래픽 40" descr="다이아몬드">
            <a:extLst>
              <a:ext uri="{FF2B5EF4-FFF2-40B4-BE49-F238E27FC236}">
                <a16:creationId xmlns:a16="http://schemas.microsoft.com/office/drawing/2014/main" id="{AA737756-7109-C861-A50A-237D2EC4F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4692" y="3728511"/>
            <a:ext cx="457200" cy="457200"/>
          </a:xfrm>
          <a:prstGeom prst="rect">
            <a:avLst/>
          </a:prstGeom>
        </p:spPr>
      </p:pic>
      <p:pic>
        <p:nvPicPr>
          <p:cNvPr id="46" name="그래픽 45" descr="금괴">
            <a:extLst>
              <a:ext uri="{FF2B5EF4-FFF2-40B4-BE49-F238E27FC236}">
                <a16:creationId xmlns:a16="http://schemas.microsoft.com/office/drawing/2014/main" id="{EE3DE80C-1AFC-5A81-A4A1-7F9211EB6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8690" y="372283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50271-5760-3FCD-1F8A-D9C735E9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EA3D45A-EBAC-61DD-7E0F-6DBEACC8739F}"/>
              </a:ext>
            </a:extLst>
          </p:cNvPr>
          <p:cNvSpPr txBox="1"/>
          <p:nvPr/>
        </p:nvSpPr>
        <p:spPr>
          <a:xfrm>
            <a:off x="1174750" y="822223"/>
            <a:ext cx="7050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시사점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215946-C332-5CE9-0E1A-195791104C53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B964D-7A6A-A176-F1BD-0CDE47E26522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결론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645B5E7C-09DB-415E-123A-16195E2B2244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472FC2DD-E34E-21D1-F043-4B773E403A70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F59D5-3C84-5549-9349-A9656DBD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902ED06-9EF2-17F9-2A9C-F5CBE3BAB323}"/>
              </a:ext>
            </a:extLst>
          </p:cNvPr>
          <p:cNvSpPr/>
          <p:nvPr/>
        </p:nvSpPr>
        <p:spPr>
          <a:xfrm>
            <a:off x="7940027" y="4439051"/>
            <a:ext cx="309252" cy="309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3C8A83-C83D-8381-4DD5-539673993BF4}"/>
              </a:ext>
            </a:extLst>
          </p:cNvPr>
          <p:cNvSpPr/>
          <p:nvPr/>
        </p:nvSpPr>
        <p:spPr>
          <a:xfrm>
            <a:off x="10319960" y="3612000"/>
            <a:ext cx="899252" cy="8992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C896F3-364C-46B3-BD2E-70E7E575BDE6}"/>
              </a:ext>
            </a:extLst>
          </p:cNvPr>
          <p:cNvSpPr/>
          <p:nvPr/>
        </p:nvSpPr>
        <p:spPr>
          <a:xfrm>
            <a:off x="3767740" y="3894317"/>
            <a:ext cx="899252" cy="899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2E72E07-0EFD-025C-2D8C-8BBB951758FB}"/>
              </a:ext>
            </a:extLst>
          </p:cNvPr>
          <p:cNvSpPr/>
          <p:nvPr/>
        </p:nvSpPr>
        <p:spPr>
          <a:xfrm>
            <a:off x="959332" y="2031345"/>
            <a:ext cx="309252" cy="3092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256F167-5533-F754-7384-65041921DCB1}"/>
              </a:ext>
            </a:extLst>
          </p:cNvPr>
          <p:cNvSpPr/>
          <p:nvPr/>
        </p:nvSpPr>
        <p:spPr>
          <a:xfrm>
            <a:off x="7738992" y="1579638"/>
            <a:ext cx="212262" cy="2122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37312D2-A13D-7118-25F1-DA158F82BC20}"/>
              </a:ext>
            </a:extLst>
          </p:cNvPr>
          <p:cNvSpPr/>
          <p:nvPr/>
        </p:nvSpPr>
        <p:spPr>
          <a:xfrm>
            <a:off x="561986" y="5292608"/>
            <a:ext cx="11068027" cy="1076478"/>
          </a:xfrm>
          <a:prstGeom prst="roundRect">
            <a:avLst>
              <a:gd name="adj" fmla="val 3227"/>
            </a:avLst>
          </a:prstGeom>
          <a:solidFill>
            <a:srgbClr val="FFFFFF"/>
          </a:solidFill>
          <a:ln w="19050">
            <a:solidFill>
              <a:srgbClr val="1182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 latinLnBrk="1"/>
            <a:endParaRPr lang="ko-KR" altLang="en-US" sz="1800" dirty="0">
              <a:solidFill>
                <a:prstClr val="black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CD37E5-BC4B-0F18-736C-39E254DE83D1}"/>
              </a:ext>
            </a:extLst>
          </p:cNvPr>
          <p:cNvSpPr txBox="1"/>
          <p:nvPr/>
        </p:nvSpPr>
        <p:spPr>
          <a:xfrm>
            <a:off x="851984" y="5477850"/>
            <a:ext cx="1048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정부 차원에서 </a:t>
            </a:r>
            <a:r>
              <a:rPr lang="ko-KR" altLang="en-US" sz="20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복권기금 사업을 장기적으로 설계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하는 데에 기여할 수 있으며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사회 복지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공공정책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저소득층 지원사업 등의 </a:t>
            </a:r>
            <a:r>
              <a:rPr lang="ko-KR" altLang="en-US" sz="2000" dirty="0"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사전 기획 및 예산 편성의 보조적 역할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Arial" panose="020B0604020202020204" pitchFamily="34" charset="0"/>
              </a:rPr>
              <a:t>이 가능함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7798A3-EAFA-0FB5-6E3B-F27A0F7A8095}"/>
              </a:ext>
            </a:extLst>
          </p:cNvPr>
          <p:cNvSpPr txBox="1"/>
          <p:nvPr/>
        </p:nvSpPr>
        <p:spPr>
          <a:xfrm>
            <a:off x="235848" y="5391435"/>
            <a:ext cx="11720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11823E"/>
                </a:solidFill>
                <a:latin typeface="+mj-ea"/>
                <a:ea typeface="+mj-ea"/>
              </a:rPr>
              <a:t>“</a:t>
            </a:r>
            <a:r>
              <a:rPr lang="ko-KR" altLang="en-US" sz="6000" dirty="0">
                <a:solidFill>
                  <a:srgbClr val="11823E"/>
                </a:solidFill>
                <a:latin typeface="+mj-ea"/>
                <a:ea typeface="+mj-ea"/>
              </a:rPr>
              <a:t>                                                              </a:t>
            </a:r>
            <a:r>
              <a:rPr lang="en-US" altLang="ko-KR" sz="6000" dirty="0">
                <a:solidFill>
                  <a:srgbClr val="11823E"/>
                </a:solidFill>
                <a:latin typeface="+mj-ea"/>
                <a:ea typeface="+mj-ea"/>
              </a:rPr>
              <a:t>”</a:t>
            </a:r>
            <a:endParaRPr lang="ko-KR" altLang="en-US" sz="6000" dirty="0">
              <a:solidFill>
                <a:srgbClr val="11823E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694B71-4289-7755-49CD-F2E9381008E7}"/>
              </a:ext>
            </a:extLst>
          </p:cNvPr>
          <p:cNvGrpSpPr/>
          <p:nvPr/>
        </p:nvGrpSpPr>
        <p:grpSpPr>
          <a:xfrm>
            <a:off x="1477702" y="1590411"/>
            <a:ext cx="9600340" cy="3550470"/>
            <a:chOff x="1477702" y="-1450657"/>
            <a:chExt cx="9600340" cy="355047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810D25B-0ABA-C398-9689-A271EDB39102}"/>
                </a:ext>
              </a:extLst>
            </p:cNvPr>
            <p:cNvGrpSpPr/>
            <p:nvPr/>
          </p:nvGrpSpPr>
          <p:grpSpPr>
            <a:xfrm>
              <a:off x="1477702" y="-1450657"/>
              <a:ext cx="2880000" cy="2880000"/>
              <a:chOff x="2607653" y="2266193"/>
              <a:chExt cx="2880000" cy="2880000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A76D61FE-CA42-94FA-EF78-81A67BFB0E3A}"/>
                  </a:ext>
                </a:extLst>
              </p:cNvPr>
              <p:cNvSpPr/>
              <p:nvPr/>
            </p:nvSpPr>
            <p:spPr>
              <a:xfrm>
                <a:off x="2607653" y="2266193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B63E61-3947-4D48-23D7-6F7978519B90}"/>
                  </a:ext>
                </a:extLst>
              </p:cNvPr>
              <p:cNvSpPr txBox="1"/>
              <p:nvPr/>
            </p:nvSpPr>
            <p:spPr>
              <a:xfrm>
                <a:off x="2888324" y="3395752"/>
                <a:ext cx="2318657" cy="134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SARIMAX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를 통해서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‘25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년 하반기부터 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‘27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년의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복권기금 규모를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사전 추정 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6D838C-23A2-BF09-C475-0F498EDF9C91}"/>
                  </a:ext>
                </a:extLst>
              </p:cNvPr>
              <p:cNvSpPr txBox="1"/>
              <p:nvPr/>
            </p:nvSpPr>
            <p:spPr>
              <a:xfrm>
                <a:off x="3123360" y="2826187"/>
                <a:ext cx="1848583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0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2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 ExtraBold" panose="02000903000000020004" pitchFamily="2" charset="-127"/>
                  </a:rPr>
                  <a:t>정책예산 규모 예측</a:t>
                </a:r>
                <a:endParaRPr lang="id-ID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6343824-C02E-8237-A793-CECD0AEB34F2}"/>
                </a:ext>
              </a:extLst>
            </p:cNvPr>
            <p:cNvGrpSpPr/>
            <p:nvPr/>
          </p:nvGrpSpPr>
          <p:grpSpPr>
            <a:xfrm>
              <a:off x="8198042" y="-1434907"/>
              <a:ext cx="2880000" cy="2880000"/>
              <a:chOff x="2607653" y="2266193"/>
              <a:chExt cx="2880000" cy="288000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CA5BADC-F0B9-96B5-9FC4-1544D8BCA323}"/>
                  </a:ext>
                </a:extLst>
              </p:cNvPr>
              <p:cNvSpPr/>
              <p:nvPr/>
            </p:nvSpPr>
            <p:spPr>
              <a:xfrm>
                <a:off x="2607653" y="2266193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C4A8237-593C-A1B4-DAD3-AF42A78EEF3F}"/>
                  </a:ext>
                </a:extLst>
              </p:cNvPr>
              <p:cNvSpPr txBox="1"/>
              <p:nvPr/>
            </p:nvSpPr>
            <p:spPr>
              <a:xfrm>
                <a:off x="2888324" y="3395752"/>
                <a:ext cx="2318657" cy="134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동행복권 홈페이지 실제 데이터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비교한 경우 비공개 편성 반영된</a:t>
                </a:r>
                <a:endParaRPr lang="en-US" altLang="ko-KR" sz="16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매년 </a:t>
                </a:r>
                <a:r>
                  <a:rPr lang="en-US" altLang="ko-KR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5</a:t>
                </a:r>
                <a:r>
                  <a:rPr lang="ko-KR" altLang="en-US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천 억원 정도의</a:t>
                </a:r>
                <a:endPara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7272"/>
                  </a:solidFill>
                  <a:latin typeface="프리젠테이션 8 ExtraBold" pitchFamily="2" charset="-127"/>
                  <a:ea typeface="프리젠테이션 8 ExtraBold" pitchFamily="2" charset="-127"/>
                  <a:cs typeface="Pretendard ExtraBold" panose="02000903000000020004" pitchFamily="2" charset="-127"/>
                </a:endParaRPr>
              </a:p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일정한 오차</a:t>
                </a:r>
                <a:r>
                  <a:rPr lang="en-US" altLang="ko-KR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(5</a:t>
                </a:r>
                <a:r>
                  <a:rPr lang="ko-KR" altLang="en-US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천 억</a:t>
                </a:r>
                <a:r>
                  <a:rPr lang="en-US" altLang="ko-KR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) </a:t>
                </a:r>
                <a:r>
                  <a:rPr lang="ko-KR" altLang="en-US" sz="16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7272"/>
                    </a:solidFill>
                    <a:latin typeface="프리젠테이션 8 ExtraBold" pitchFamily="2" charset="-127"/>
                    <a:ea typeface="프리젠테이션 8 ExtraBold" pitchFamily="2" charset="-127"/>
                    <a:cs typeface="Pretendard ExtraBold" panose="02000903000000020004" pitchFamily="2" charset="-127"/>
                  </a:rPr>
                  <a:t>확인</a:t>
                </a:r>
                <a:endPara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7272"/>
                  </a:solidFill>
                  <a:latin typeface="프리젠테이션 8 ExtraBold" pitchFamily="2" charset="-127"/>
                  <a:ea typeface="프리젠테이션 8 ExtraBold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F698F60-9046-054F-175D-860DA7678F89}"/>
                  </a:ext>
                </a:extLst>
              </p:cNvPr>
              <p:cNvSpPr txBox="1"/>
              <p:nvPr/>
            </p:nvSpPr>
            <p:spPr>
              <a:xfrm>
                <a:off x="3450052" y="2826187"/>
                <a:ext cx="1195199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0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2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 ExtraBold" panose="02000903000000020004" pitchFamily="2" charset="-127"/>
                  </a:rPr>
                  <a:t>현실성 검증</a:t>
                </a:r>
                <a:endParaRPr lang="id-ID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33E1FD6E-89C4-7F61-E887-BA666AB40CBD}"/>
                </a:ext>
              </a:extLst>
            </p:cNvPr>
            <p:cNvSpPr/>
            <p:nvPr/>
          </p:nvSpPr>
          <p:spPr>
            <a:xfrm rot="5400000">
              <a:off x="2674503" y="1667646"/>
              <a:ext cx="502920" cy="344790"/>
            </a:xfrm>
            <a:prstGeom prst="rightArrow">
              <a:avLst/>
            </a:prstGeom>
            <a:solidFill>
              <a:srgbClr val="18B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4F4414B-91DD-95E1-C29B-4422F414833F}"/>
                </a:ext>
              </a:extLst>
            </p:cNvPr>
            <p:cNvSpPr/>
            <p:nvPr/>
          </p:nvSpPr>
          <p:spPr>
            <a:xfrm rot="5400000">
              <a:off x="9386580" y="1667646"/>
              <a:ext cx="502920" cy="344790"/>
            </a:xfrm>
            <a:prstGeom prst="rightArrow">
              <a:avLst/>
            </a:prstGeom>
            <a:solidFill>
              <a:srgbClr val="18B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9E18EE-7B5A-F7B2-61D1-903891F40451}"/>
                </a:ext>
              </a:extLst>
            </p:cNvPr>
            <p:cNvGrpSpPr/>
            <p:nvPr/>
          </p:nvGrpSpPr>
          <p:grpSpPr>
            <a:xfrm>
              <a:off x="4838556" y="-1446277"/>
              <a:ext cx="2880000" cy="2880000"/>
              <a:chOff x="2607653" y="2266193"/>
              <a:chExt cx="2880000" cy="2880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13671C4-F9A0-AB88-A77A-DD1A4B79A8C0}"/>
                  </a:ext>
                </a:extLst>
              </p:cNvPr>
              <p:cNvSpPr/>
              <p:nvPr/>
            </p:nvSpPr>
            <p:spPr>
              <a:xfrm>
                <a:off x="2607653" y="2266193"/>
                <a:ext cx="2880000" cy="28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70F49-7C00-6E15-8889-BA2060E87A44}"/>
                  </a:ext>
                </a:extLst>
              </p:cNvPr>
              <p:cNvSpPr txBox="1"/>
              <p:nvPr/>
            </p:nvSpPr>
            <p:spPr>
              <a:xfrm>
                <a:off x="2888322" y="3407426"/>
                <a:ext cx="2318657" cy="1340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30000"/>
                  </a:lnSpc>
                </a:pP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이월 여부</a:t>
                </a:r>
                <a:r>
                  <a:rPr lang="en-US" altLang="ko-KR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  <a:t>당첨 금액 등 외생 변수에 따른 구매 반응 분석</a:t>
                </a:r>
                <a:b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프리젠테이션 5 Medium" pitchFamily="2" charset="-127"/>
                    <a:ea typeface="프리젠테이션 5 Medium" pitchFamily="2" charset="-127"/>
                    <a:cs typeface="Pretendard Light" panose="02000403000000020004" pitchFamily="50" charset="-127"/>
                  </a:rPr>
                </a:br>
                <a:r>
                  <a:rPr lang="ko-KR" altLang="en-US" sz="16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F7272"/>
                    </a:solidFill>
                    <a:latin typeface="+mj-ea"/>
                    <a:ea typeface="+mj-ea"/>
                    <a:cs typeface="Pretendard Light" panose="02000403000000020004" pitchFamily="50" charset="-127"/>
                  </a:rPr>
                  <a:t>소비자 심리 및 기대효용 변화가 판매량에 미치는 영향 분석</a:t>
                </a:r>
                <a:endPara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7272"/>
                  </a:solidFill>
                  <a:latin typeface="+mj-ea"/>
                  <a:ea typeface="+mj-ea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91ACBA-D7AE-A85C-57CE-23E1C98FFF53}"/>
                  </a:ext>
                </a:extLst>
              </p:cNvPr>
              <p:cNvSpPr txBox="1"/>
              <p:nvPr/>
            </p:nvSpPr>
            <p:spPr>
              <a:xfrm>
                <a:off x="3137788" y="2826187"/>
                <a:ext cx="1819730" cy="40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lnSpc>
                    <a:spcPct val="110000"/>
                  </a:lnSpc>
                </a:pPr>
                <a:r>
                  <a:rPr lang="ko-KR" altLang="en-US" sz="2000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2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 ExtraBold" panose="02000903000000020004" pitchFamily="2" charset="-127"/>
                  </a:rPr>
                  <a:t>소비자 관점의 분석</a:t>
                </a:r>
                <a:endParaRPr lang="id-ID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9" name="화살표: 오른쪽 76">
              <a:extLst>
                <a:ext uri="{FF2B5EF4-FFF2-40B4-BE49-F238E27FC236}">
                  <a16:creationId xmlns:a16="http://schemas.microsoft.com/office/drawing/2014/main" id="{1399678F-45DB-535B-6A71-ED830ECB00C1}"/>
                </a:ext>
              </a:extLst>
            </p:cNvPr>
            <p:cNvSpPr/>
            <p:nvPr/>
          </p:nvSpPr>
          <p:spPr>
            <a:xfrm rot="5400000">
              <a:off x="6027094" y="1675958"/>
              <a:ext cx="502920" cy="344790"/>
            </a:xfrm>
            <a:prstGeom prst="rightArrow">
              <a:avLst/>
            </a:prstGeom>
            <a:solidFill>
              <a:srgbClr val="18B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925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5F68-3AAF-3ECA-3F86-84584F369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468638B-FAEF-BE10-80B6-162B65388F5D}"/>
              </a:ext>
            </a:extLst>
          </p:cNvPr>
          <p:cNvSpPr txBox="1"/>
          <p:nvPr/>
        </p:nvSpPr>
        <p:spPr>
          <a:xfrm>
            <a:off x="1174750" y="822223"/>
            <a:ext cx="7050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한계점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508D93-6486-3FDF-C493-DB1F35756B67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A9C67-F828-8BE2-C4BD-B7740B34E886}"/>
              </a:ext>
            </a:extLst>
          </p:cNvPr>
          <p:cNvSpPr txBox="1"/>
          <p:nvPr/>
        </p:nvSpPr>
        <p:spPr>
          <a:xfrm>
            <a:off x="570850" y="532938"/>
            <a:ext cx="26481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결론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D04FE461-9C77-DEC0-7694-96EAD3F03B24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F48D3BA-817B-D91C-3C4C-1F9552DFA372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860F7-8864-87B8-15B0-15990F1E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1" name="그래픽 10" descr="갈매기형 화살표 윤곽선">
            <a:extLst>
              <a:ext uri="{FF2B5EF4-FFF2-40B4-BE49-F238E27FC236}">
                <a16:creationId xmlns:a16="http://schemas.microsoft.com/office/drawing/2014/main" id="{14146F38-C443-BF2F-EB9A-7AD74ECD7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0" y="2574567"/>
            <a:ext cx="356702" cy="356702"/>
          </a:xfrm>
          <a:prstGeom prst="rect">
            <a:avLst/>
          </a:prstGeom>
        </p:spPr>
      </p:pic>
      <p:pic>
        <p:nvPicPr>
          <p:cNvPr id="12" name="그래픽 11" descr="갈매기형 화살표 윤곽선">
            <a:extLst>
              <a:ext uri="{FF2B5EF4-FFF2-40B4-BE49-F238E27FC236}">
                <a16:creationId xmlns:a16="http://schemas.microsoft.com/office/drawing/2014/main" id="{A08B8B82-A415-9345-0935-35F12987B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500" y="3845984"/>
            <a:ext cx="356702" cy="356702"/>
          </a:xfrm>
          <a:prstGeom prst="rect">
            <a:avLst/>
          </a:prstGeom>
        </p:spPr>
      </p:pic>
      <p:pic>
        <p:nvPicPr>
          <p:cNvPr id="13" name="그래픽 12" descr="갈매기형 화살표 윤곽선">
            <a:extLst>
              <a:ext uri="{FF2B5EF4-FFF2-40B4-BE49-F238E27FC236}">
                <a16:creationId xmlns:a16="http://schemas.microsoft.com/office/drawing/2014/main" id="{4AF7F68E-1D4B-A9E7-040E-624EC65C7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5500" y="5117401"/>
            <a:ext cx="356702" cy="356702"/>
          </a:xfrm>
          <a:prstGeom prst="rect">
            <a:avLst/>
          </a:prstGeom>
        </p:spPr>
      </p:pic>
      <p:pic>
        <p:nvPicPr>
          <p:cNvPr id="16" name="그래픽 15" descr="블록체인 단색으로 채워진">
            <a:extLst>
              <a:ext uri="{FF2B5EF4-FFF2-40B4-BE49-F238E27FC236}">
                <a16:creationId xmlns:a16="http://schemas.microsoft.com/office/drawing/2014/main" id="{2040BF29-162D-7639-D0A7-E73B18765C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1361" y="2473696"/>
            <a:ext cx="558444" cy="558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9AFDE-E740-BBFE-744F-868386913FAF}"/>
              </a:ext>
            </a:extLst>
          </p:cNvPr>
          <p:cNvSpPr txBox="1"/>
          <p:nvPr/>
        </p:nvSpPr>
        <p:spPr>
          <a:xfrm flipH="1">
            <a:off x="8013164" y="2628001"/>
            <a:ext cx="3015199" cy="62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도출한 최적 </a:t>
            </a:r>
            <a:r>
              <a:rPr lang="en-US" altLang="ko-KR" sz="1400" dirty="0">
                <a:latin typeface="프리젠테이션 3 Light" pitchFamily="2" charset="-127"/>
                <a:ea typeface="프리젠테이션 3 Light" pitchFamily="2" charset="-127"/>
              </a:rPr>
              <a:t>SRIMAX</a:t>
            </a:r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 모형에서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400" dirty="0" err="1">
                <a:latin typeface="프리젠테이션 3 Light" pitchFamily="2" charset="-127"/>
                <a:ea typeface="프리젠테이션 3 Light" pitchFamily="2" charset="-127"/>
              </a:rPr>
              <a:t>잔차의</a:t>
            </a:r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 정규성을 완벽하게 만족하지 못함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0F676-5754-4775-0EAD-604D3F660AFB}"/>
              </a:ext>
            </a:extLst>
          </p:cNvPr>
          <p:cNvSpPr txBox="1"/>
          <p:nvPr/>
        </p:nvSpPr>
        <p:spPr>
          <a:xfrm>
            <a:off x="8013164" y="2306346"/>
            <a:ext cx="1862048" cy="373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잔차의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정규성 </a:t>
            </a: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미충족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B97F9-83F2-F505-8AA9-C95238B8FBDB}"/>
              </a:ext>
            </a:extLst>
          </p:cNvPr>
          <p:cNvSpPr txBox="1"/>
          <p:nvPr/>
        </p:nvSpPr>
        <p:spPr>
          <a:xfrm flipH="1">
            <a:off x="8013164" y="3899418"/>
            <a:ext cx="3015199" cy="62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외생변수로 포함된 지표들은 구조적 변화나 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정책 개입에 따른 급격한 변동까지는 반영하지 못함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1B56C6-64A7-AF77-7559-C96007BE55FF}"/>
              </a:ext>
            </a:extLst>
          </p:cNvPr>
          <p:cNvSpPr txBox="1"/>
          <p:nvPr/>
        </p:nvSpPr>
        <p:spPr>
          <a:xfrm>
            <a:off x="8013164" y="3577763"/>
            <a:ext cx="1465786" cy="373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외생변수의 한계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A4F3E-A1EC-4BB5-15EE-A472A6AC68E2}"/>
              </a:ext>
            </a:extLst>
          </p:cNvPr>
          <p:cNvSpPr txBox="1"/>
          <p:nvPr/>
        </p:nvSpPr>
        <p:spPr>
          <a:xfrm flipH="1">
            <a:off x="8013164" y="5170835"/>
            <a:ext cx="3015199" cy="62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비선형 </a:t>
            </a:r>
            <a:r>
              <a:rPr lang="ko-KR" altLang="en-US" sz="1400" dirty="0" err="1">
                <a:latin typeface="프리젠테이션 3 Light" pitchFamily="2" charset="-127"/>
                <a:ea typeface="프리젠테이션 3 Light" pitchFamily="2" charset="-127"/>
              </a:rPr>
              <a:t>머신러닝</a:t>
            </a:r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 및 딥러닝 기법을 활용한 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400" dirty="0">
                <a:latin typeface="프리젠테이션 3 Light" pitchFamily="2" charset="-127"/>
                <a:ea typeface="프리젠테이션 3 Light" pitchFamily="2" charset="-127"/>
              </a:rPr>
              <a:t>예측 성능 개선하여 더 나은 모델 구축 필요</a:t>
            </a:r>
            <a:endParaRPr lang="en-US" altLang="ko-KR" sz="140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CF93A-D359-C7DB-3A22-BE2E2B515A86}"/>
              </a:ext>
            </a:extLst>
          </p:cNvPr>
          <p:cNvSpPr txBox="1"/>
          <p:nvPr/>
        </p:nvSpPr>
        <p:spPr>
          <a:xfrm>
            <a:off x="8013164" y="4849180"/>
            <a:ext cx="1111843" cy="373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모형적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한계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EFE71FD-9206-89EF-A473-2DB885172765}"/>
              </a:ext>
            </a:extLst>
          </p:cNvPr>
          <p:cNvGrpSpPr/>
          <p:nvPr/>
        </p:nvGrpSpPr>
        <p:grpSpPr>
          <a:xfrm>
            <a:off x="2328047" y="1612121"/>
            <a:ext cx="2659902" cy="4919308"/>
            <a:chOff x="2328047" y="1612121"/>
            <a:chExt cx="2659902" cy="4919308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CF51D12-19E0-E5E6-D6A1-96374DAAE77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767" y="5474103"/>
              <a:ext cx="0" cy="1057326"/>
            </a:xfrm>
            <a:prstGeom prst="straightConnector1">
              <a:avLst/>
            </a:prstGeom>
            <a:ln w="76200">
              <a:gradFill>
                <a:gsLst>
                  <a:gs pos="0">
                    <a:srgbClr val="5CF397">
                      <a:alpha val="50000"/>
                    </a:srgbClr>
                  </a:gs>
                  <a:gs pos="100000">
                    <a:srgbClr val="0B592B">
                      <a:alpha val="50000"/>
                    </a:srgbClr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EC5A3-85AB-DD67-2A59-2B8B7505655A}"/>
                </a:ext>
              </a:extLst>
            </p:cNvPr>
            <p:cNvSpPr/>
            <p:nvPr/>
          </p:nvSpPr>
          <p:spPr>
            <a:xfrm>
              <a:off x="2328047" y="4154955"/>
              <a:ext cx="2281594" cy="22815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02D21FF-CB70-5DBB-0F98-381EFCD110D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767" y="4849180"/>
              <a:ext cx="0" cy="624923"/>
            </a:xfrm>
            <a:prstGeom prst="straightConnector1">
              <a:avLst/>
            </a:prstGeom>
            <a:ln w="76200" cap="sq">
              <a:gradFill>
                <a:gsLst>
                  <a:gs pos="0">
                    <a:srgbClr val="5CF397">
                      <a:alpha val="50000"/>
                    </a:srgbClr>
                  </a:gs>
                  <a:gs pos="100000">
                    <a:srgbClr val="0B592B">
                      <a:alpha val="50000"/>
                    </a:srgbClr>
                  </a:gs>
                </a:gsLst>
                <a:lin ang="5400000" scaled="1"/>
              </a:gradFill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664B88-0ED4-61E1-C932-1CAFE5D06E22}"/>
                </a:ext>
              </a:extLst>
            </p:cNvPr>
            <p:cNvSpPr/>
            <p:nvPr/>
          </p:nvSpPr>
          <p:spPr>
            <a:xfrm>
              <a:off x="2328047" y="2883538"/>
              <a:ext cx="2281594" cy="2281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A15EC32-3321-7B2D-CC22-424A2F296582}"/>
                </a:ext>
              </a:extLst>
            </p:cNvPr>
            <p:cNvCxnSpPr>
              <a:cxnSpLocks/>
            </p:cNvCxnSpPr>
            <p:nvPr/>
          </p:nvCxnSpPr>
          <p:spPr>
            <a:xfrm>
              <a:off x="2944767" y="3429000"/>
              <a:ext cx="0" cy="725955"/>
            </a:xfrm>
            <a:prstGeom prst="straightConnector1">
              <a:avLst/>
            </a:prstGeom>
            <a:ln w="76200" cap="sq">
              <a:gradFill>
                <a:gsLst>
                  <a:gs pos="0">
                    <a:srgbClr val="5CF397">
                      <a:alpha val="50000"/>
                    </a:srgbClr>
                  </a:gs>
                  <a:gs pos="100000">
                    <a:srgbClr val="0B592B">
                      <a:alpha val="50000"/>
                    </a:srgbClr>
                  </a:gs>
                </a:gsLst>
                <a:lin ang="5400000" scaled="1"/>
              </a:gradFill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A0885A6-1633-4157-D1BC-B2A908E49BB5}"/>
                </a:ext>
              </a:extLst>
            </p:cNvPr>
            <p:cNvSpPr/>
            <p:nvPr/>
          </p:nvSpPr>
          <p:spPr>
            <a:xfrm>
              <a:off x="2328047" y="1612121"/>
              <a:ext cx="2281594" cy="22815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006AE8-E7BB-00EF-6D6E-FAD03D976D68}"/>
                </a:ext>
              </a:extLst>
            </p:cNvPr>
            <p:cNvSpPr txBox="1"/>
            <p:nvPr/>
          </p:nvSpPr>
          <p:spPr>
            <a:xfrm rot="19800000" flipH="1">
              <a:off x="3308642" y="2910956"/>
              <a:ext cx="1679307" cy="34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pPr algn="r"/>
              <a:r>
                <a:rPr lang="ko-KR" altLang="en-US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잔차의</a:t>
              </a:r>
              <a:r>
                <a:rPr lang="ko-KR" altLang="en-US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정규셩</a:t>
              </a:r>
              <a:r>
                <a:rPr lang="ko-KR" altLang="en-US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미충족</a:t>
              </a:r>
              <a:endParaRPr lang="id-ID" altLang="ko-KR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FD6FDC-019B-5ED0-16BA-1B49DB422954}"/>
                </a:ext>
              </a:extLst>
            </p:cNvPr>
            <p:cNvSpPr txBox="1"/>
            <p:nvPr/>
          </p:nvSpPr>
          <p:spPr>
            <a:xfrm rot="19800000" flipH="1">
              <a:off x="3485136" y="4182373"/>
              <a:ext cx="1326325" cy="34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외생변수의 한계</a:t>
              </a:r>
              <a:endParaRPr lang="id-ID" altLang="ko-KR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9AE14-2103-ADAE-2499-7A0C611B556A}"/>
                </a:ext>
              </a:extLst>
            </p:cNvPr>
            <p:cNvSpPr txBox="1"/>
            <p:nvPr/>
          </p:nvSpPr>
          <p:spPr>
            <a:xfrm rot="19800000" flipH="1">
              <a:off x="3642870" y="5453790"/>
              <a:ext cx="1010854" cy="34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pPr algn="r"/>
              <a:r>
                <a:rPr lang="ko-KR" altLang="en-US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모형적</a:t>
              </a:r>
              <a:r>
                <a:rPr lang="ko-KR" altLang="en-US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한계</a:t>
              </a:r>
              <a:endParaRPr lang="id-ID" altLang="ko-KR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6605BE2-3C38-5AAD-8B8C-3888FE417C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4767" y="1900646"/>
              <a:ext cx="0" cy="862148"/>
            </a:xfrm>
            <a:prstGeom prst="straightConnector1">
              <a:avLst/>
            </a:prstGeom>
            <a:ln w="76200" cap="sq">
              <a:gradFill>
                <a:gsLst>
                  <a:gs pos="0">
                    <a:srgbClr val="5CF397">
                      <a:alpha val="50000"/>
                    </a:srgbClr>
                  </a:gs>
                  <a:gs pos="100000">
                    <a:srgbClr val="0B592B">
                      <a:alpha val="50000"/>
                    </a:srgbClr>
                  </a:gs>
                </a:gsLst>
                <a:lin ang="5400000" scaled="1"/>
              </a:gradFill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래픽 61" descr="DOLLAR">
            <a:extLst>
              <a:ext uri="{FF2B5EF4-FFF2-40B4-BE49-F238E27FC236}">
                <a16:creationId xmlns:a16="http://schemas.microsoft.com/office/drawing/2014/main" id="{0E8E3C05-BE3C-952C-7169-37EF942F1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1805" y="3745335"/>
            <a:ext cx="558000" cy="558000"/>
          </a:xfrm>
          <a:prstGeom prst="rect">
            <a:avLst/>
          </a:prstGeom>
        </p:spPr>
      </p:pic>
      <p:pic>
        <p:nvPicPr>
          <p:cNvPr id="64" name="그래픽 63" descr="음성">
            <a:extLst>
              <a:ext uri="{FF2B5EF4-FFF2-40B4-BE49-F238E27FC236}">
                <a16:creationId xmlns:a16="http://schemas.microsoft.com/office/drawing/2014/main" id="{DEC57299-1C51-CF71-BE08-E64A840F6C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1361" y="5016530"/>
            <a:ext cx="558000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96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79063-64BE-B951-8D42-EB57E400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F19746-2462-75A7-A8CA-BDB61B94827C}"/>
              </a:ext>
            </a:extLst>
          </p:cNvPr>
          <p:cNvSpPr/>
          <p:nvPr/>
        </p:nvSpPr>
        <p:spPr>
          <a:xfrm>
            <a:off x="0" y="-1"/>
            <a:ext cx="12191999" cy="6858000"/>
          </a:xfrm>
          <a:prstGeom prst="rect">
            <a:avLst/>
          </a:prstGeom>
          <a:solidFill>
            <a:srgbClr val="ED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2609DCBB-85E0-1886-5816-6AE3A32F584A}"/>
              </a:ext>
            </a:extLst>
          </p:cNvPr>
          <p:cNvSpPr/>
          <p:nvPr/>
        </p:nvSpPr>
        <p:spPr>
          <a:xfrm rot="16200000">
            <a:off x="5399704" y="2204856"/>
            <a:ext cx="1896980" cy="1635328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1FF33287-C668-0465-56F8-9A6E012C7C82}"/>
              </a:ext>
            </a:extLst>
          </p:cNvPr>
          <p:cNvSpPr/>
          <p:nvPr/>
        </p:nvSpPr>
        <p:spPr>
          <a:xfrm rot="16200000">
            <a:off x="6760629" y="2656567"/>
            <a:ext cx="2454558" cy="2115999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A61903C4-4C3F-9BA0-DB3B-88753EA4AE95}"/>
              </a:ext>
            </a:extLst>
          </p:cNvPr>
          <p:cNvSpPr/>
          <p:nvPr/>
        </p:nvSpPr>
        <p:spPr>
          <a:xfrm rot="16200000">
            <a:off x="2863513" y="1565819"/>
            <a:ext cx="2702986" cy="2328962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05214A-9BBD-5AF8-ED6E-4EBCF48557AB}"/>
              </a:ext>
            </a:extLst>
          </p:cNvPr>
          <p:cNvSpPr txBox="1"/>
          <p:nvPr/>
        </p:nvSpPr>
        <p:spPr>
          <a:xfrm>
            <a:off x="5825240" y="2560854"/>
            <a:ext cx="9885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Black" panose="02000A03000000020004" pitchFamily="50" charset="-127"/>
              </a:rPr>
              <a:t>N</a:t>
            </a:r>
            <a:endParaRPr lang="en-US" altLang="ko-KR" sz="11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FEC5B-58C3-996B-CA04-88E11842E57C}"/>
              </a:ext>
            </a:extLst>
          </p:cNvPr>
          <p:cNvSpPr txBox="1"/>
          <p:nvPr/>
        </p:nvSpPr>
        <p:spPr>
          <a:xfrm>
            <a:off x="7378217" y="2962714"/>
            <a:ext cx="1219381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A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49B71-4723-E1F1-BB38-2AA4907F07C8}"/>
              </a:ext>
            </a:extLst>
          </p:cNvPr>
          <p:cNvSpPr txBox="1"/>
          <p:nvPr/>
        </p:nvSpPr>
        <p:spPr>
          <a:xfrm>
            <a:off x="3526452" y="1999873"/>
            <a:ext cx="137710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Q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161D5-7F0F-B973-7F86-3A372920D7CA}"/>
              </a:ext>
            </a:extLst>
          </p:cNvPr>
          <p:cNvCxnSpPr>
            <a:cxnSpLocks/>
          </p:cNvCxnSpPr>
          <p:nvPr/>
        </p:nvCxnSpPr>
        <p:spPr>
          <a:xfrm>
            <a:off x="11036002" y="6389161"/>
            <a:ext cx="115599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E81028-1BD8-3951-5899-252959062B93}"/>
              </a:ext>
            </a:extLst>
          </p:cNvPr>
          <p:cNvCxnSpPr>
            <a:cxnSpLocks/>
          </p:cNvCxnSpPr>
          <p:nvPr/>
        </p:nvCxnSpPr>
        <p:spPr>
          <a:xfrm>
            <a:off x="5471245" y="6389161"/>
            <a:ext cx="23533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54CDE9-74A4-C3A5-ED1F-FD0374ACB18C}"/>
              </a:ext>
            </a:extLst>
          </p:cNvPr>
          <p:cNvCxnSpPr>
            <a:cxnSpLocks/>
          </p:cNvCxnSpPr>
          <p:nvPr/>
        </p:nvCxnSpPr>
        <p:spPr>
          <a:xfrm>
            <a:off x="0" y="6389161"/>
            <a:ext cx="195958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EF0A0F8-C2A2-3A6C-7316-ACEC0E4F3A61}"/>
              </a:ext>
            </a:extLst>
          </p:cNvPr>
          <p:cNvCxnSpPr>
            <a:cxnSpLocks/>
          </p:cNvCxnSpPr>
          <p:nvPr/>
        </p:nvCxnSpPr>
        <p:spPr>
          <a:xfrm>
            <a:off x="3563867" y="6389161"/>
            <a:ext cx="93403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94AC9D-17F6-D329-4356-3410A5238B7E}"/>
              </a:ext>
            </a:extLst>
          </p:cNvPr>
          <p:cNvSpPr txBox="1"/>
          <p:nvPr/>
        </p:nvSpPr>
        <p:spPr>
          <a:xfrm flipH="1">
            <a:off x="1959582" y="6203115"/>
            <a:ext cx="1604285" cy="342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경영경제데이터분석</a:t>
            </a:r>
            <a:endParaRPr lang="id-ID" altLang="ko-KR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698602-CE5E-9256-0CA5-18F6FC45B84C}"/>
              </a:ext>
            </a:extLst>
          </p:cNvPr>
          <p:cNvSpPr txBox="1"/>
          <p:nvPr/>
        </p:nvSpPr>
        <p:spPr>
          <a:xfrm flipH="1">
            <a:off x="4497901" y="6203115"/>
            <a:ext cx="973344" cy="342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팀프로젝트</a:t>
            </a:r>
            <a:endParaRPr lang="id-ID" altLang="ko-KR" dirty="0">
              <a:solidFill>
                <a:schemeClr val="bg1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92851-997F-0160-31FA-E0D1C96D5BE5}"/>
              </a:ext>
            </a:extLst>
          </p:cNvPr>
          <p:cNvSpPr txBox="1"/>
          <p:nvPr/>
        </p:nvSpPr>
        <p:spPr>
          <a:xfrm flipH="1">
            <a:off x="7824545" y="6203115"/>
            <a:ext cx="3211457" cy="342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김인환 서정훈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양성재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양지영 이수인 함익균</a:t>
            </a:r>
          </a:p>
        </p:txBody>
      </p:sp>
    </p:spTree>
    <p:extLst>
      <p:ext uri="{BB962C8B-B14F-4D97-AF65-F5344CB8AC3E}">
        <p14:creationId xmlns:p14="http://schemas.microsoft.com/office/powerpoint/2010/main" val="186805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2262-51D8-C22D-BB12-93D4D60C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스포츠, 포켓볼 공, 실내 게임 및 스포츠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D16F78-437B-37EB-37A9-FAD32D1149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342" b="18342"/>
          <a:stretch>
            <a:fillRect/>
          </a:stretch>
        </p:blipFill>
        <p:spPr>
          <a:xfrm>
            <a:off x="3612" y="3484"/>
            <a:ext cx="12188388" cy="6854516"/>
          </a:xfrm>
        </p:spPr>
      </p:pic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D91C4141-EF18-2D53-0973-5D024757E10D}"/>
              </a:ext>
            </a:extLst>
          </p:cNvPr>
          <p:cNvSpPr/>
          <p:nvPr/>
        </p:nvSpPr>
        <p:spPr>
          <a:xfrm rot="5400000">
            <a:off x="2667001" y="-2670483"/>
            <a:ext cx="6857999" cy="12192003"/>
          </a:xfrm>
          <a:prstGeom prst="snip2DiagRect">
            <a:avLst>
              <a:gd name="adj1" fmla="val 0"/>
              <a:gd name="adj2" fmla="val 33111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E85EEFC-1843-08F4-0627-FAE79F3896C1}"/>
              </a:ext>
            </a:extLst>
          </p:cNvPr>
          <p:cNvSpPr/>
          <p:nvPr/>
        </p:nvSpPr>
        <p:spPr>
          <a:xfrm>
            <a:off x="-3" y="3483"/>
            <a:ext cx="12188387" cy="6858000"/>
          </a:xfrm>
          <a:custGeom>
            <a:avLst/>
            <a:gdLst>
              <a:gd name="connsiteX0" fmla="*/ 227609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5849 h 6858000"/>
              <a:gd name="connsiteX3" fmla="*/ 991590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1962151 h 6858000"/>
              <a:gd name="connsiteX6" fmla="*/ 2276093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2276093" y="0"/>
                </a:moveTo>
                <a:lnTo>
                  <a:pt x="12192000" y="0"/>
                </a:lnTo>
                <a:lnTo>
                  <a:pt x="12192000" y="4895849"/>
                </a:lnTo>
                <a:lnTo>
                  <a:pt x="9915907" y="6858000"/>
                </a:lnTo>
                <a:lnTo>
                  <a:pt x="0" y="6858000"/>
                </a:lnTo>
                <a:lnTo>
                  <a:pt x="0" y="1962151"/>
                </a:lnTo>
                <a:lnTo>
                  <a:pt x="2276093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C34A86-0382-0A34-617D-C6D24CE4FF5C}"/>
              </a:ext>
            </a:extLst>
          </p:cNvPr>
          <p:cNvSpPr txBox="1"/>
          <p:nvPr/>
        </p:nvSpPr>
        <p:spPr>
          <a:xfrm>
            <a:off x="4824016" y="1203043"/>
            <a:ext cx="2543966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분석 배경</a:t>
            </a:r>
            <a:endParaRPr kumimoji="0" lang="en-US" altLang="ko-KR" sz="60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000BB9A-0BF8-434B-E00C-85D6BA17E437}"/>
              </a:ext>
            </a:extLst>
          </p:cNvPr>
          <p:cNvCxnSpPr>
            <a:cxnSpLocks/>
          </p:cNvCxnSpPr>
          <p:nvPr/>
        </p:nvCxnSpPr>
        <p:spPr>
          <a:xfrm>
            <a:off x="3697267" y="3234358"/>
            <a:ext cx="4797467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9CAAF4-EEAF-1E15-814F-E3D6C115A52E}"/>
              </a:ext>
            </a:extLst>
          </p:cNvPr>
          <p:cNvSpPr txBox="1"/>
          <p:nvPr/>
        </p:nvSpPr>
        <p:spPr>
          <a:xfrm>
            <a:off x="4820010" y="3814955"/>
            <a:ext cx="2391039" cy="175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분석 대상</a:t>
            </a:r>
            <a:endParaRPr lang="en-US" altLang="ko-KR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복권 판매금액 사용처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판매금액 예측 의의</a:t>
            </a:r>
          </a:p>
        </p:txBody>
      </p:sp>
    </p:spTree>
    <p:extLst>
      <p:ext uri="{BB962C8B-B14F-4D97-AF65-F5344CB8AC3E}">
        <p14:creationId xmlns:p14="http://schemas.microsoft.com/office/powerpoint/2010/main" val="333698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460-F1AC-F2FA-6AAE-6782C99F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6EA5A6F-07BB-067A-586F-BFA2C5CBE614}"/>
              </a:ext>
            </a:extLst>
          </p:cNvPr>
          <p:cNvSpPr txBox="1"/>
          <p:nvPr/>
        </p:nvSpPr>
        <p:spPr>
          <a:xfrm>
            <a:off x="1174750" y="822223"/>
            <a:ext cx="995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분석 대상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923C0-E951-A64A-6643-41413AEA75C0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A4FC5-AE80-5ABB-F6CA-0CAAAAC2F7A9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 배경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45296E38-30C6-A02A-F7CD-76568FDF2E67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7F916F09-6A90-8303-4ADF-11906F988047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한 편의점서 로또 1등 '수동 5장' 터졌다...한 사람이 79억? | 중앙일보">
            <a:extLst>
              <a:ext uri="{FF2B5EF4-FFF2-40B4-BE49-F238E27FC236}">
                <a16:creationId xmlns:a16="http://schemas.microsoft.com/office/drawing/2014/main" id="{61BCC66B-664A-E22D-8448-F4D5103D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82" y="4144969"/>
            <a:ext cx="3717118" cy="27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FD04B7-1A43-0082-9ABE-2692D2896679}"/>
              </a:ext>
            </a:extLst>
          </p:cNvPr>
          <p:cNvSpPr/>
          <p:nvPr/>
        </p:nvSpPr>
        <p:spPr>
          <a:xfrm>
            <a:off x="10417854" y="2796210"/>
            <a:ext cx="863974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DD32AA1-92B0-F221-9034-0CC656991C6C}"/>
              </a:ext>
            </a:extLst>
          </p:cNvPr>
          <p:cNvSpPr/>
          <p:nvPr/>
        </p:nvSpPr>
        <p:spPr>
          <a:xfrm>
            <a:off x="4391171" y="2796210"/>
            <a:ext cx="5394958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05023CF-49AB-BBA9-1760-BBD76F779983}"/>
              </a:ext>
            </a:extLst>
          </p:cNvPr>
          <p:cNvCxnSpPr>
            <a:cxnSpLocks/>
          </p:cNvCxnSpPr>
          <p:nvPr/>
        </p:nvCxnSpPr>
        <p:spPr>
          <a:xfrm>
            <a:off x="3028853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3B2E5F-0FF7-B05B-1AC4-CD62128E4059}"/>
              </a:ext>
            </a:extLst>
          </p:cNvPr>
          <p:cNvSpPr txBox="1"/>
          <p:nvPr/>
        </p:nvSpPr>
        <p:spPr>
          <a:xfrm>
            <a:off x="783775" y="5021490"/>
            <a:ext cx="206289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무작위로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추첨되는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1~45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사이의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번호 중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개를 맞추면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ko-KR" altLang="en-US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판매금액의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50%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는 당첨금이며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당첨자 수에 따라 총 상금이 분배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935A46-19B3-1A7E-FE91-E684364192BB}"/>
              </a:ext>
            </a:extLst>
          </p:cNvPr>
          <p:cNvSpPr txBox="1"/>
          <p:nvPr/>
        </p:nvSpPr>
        <p:spPr>
          <a:xfrm>
            <a:off x="1445327" y="4622824"/>
            <a:ext cx="140134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당첨금 선정 기준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5CA5D8-E8C2-1E0C-AC4D-AA98C00AFF30}"/>
              </a:ext>
            </a:extLst>
          </p:cNvPr>
          <p:cNvCxnSpPr>
            <a:cxnSpLocks/>
          </p:cNvCxnSpPr>
          <p:nvPr/>
        </p:nvCxnSpPr>
        <p:spPr>
          <a:xfrm>
            <a:off x="5310841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AFAE25E-4E73-CC08-B7A3-6B45EB06A57C}"/>
              </a:ext>
            </a:extLst>
          </p:cNvPr>
          <p:cNvSpPr txBox="1"/>
          <p:nvPr/>
        </p:nvSpPr>
        <p:spPr>
          <a:xfrm>
            <a:off x="3043800" y="5021490"/>
            <a:ext cx="208834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당첨자가 없을 경우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해당 상금은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이월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 확률은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약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8,145,060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로 매우 희박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2D164A-6956-BF9E-7255-2BB6BF8CEFD2}"/>
              </a:ext>
            </a:extLst>
          </p:cNvPr>
          <p:cNvSpPr txBox="1"/>
          <p:nvPr/>
        </p:nvSpPr>
        <p:spPr>
          <a:xfrm>
            <a:off x="3377822" y="4622824"/>
            <a:ext cx="17543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이월 기준 및 당첨 확률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C1F50F1-39B8-7D3C-3AFB-CA95A2C9BF2F}"/>
              </a:ext>
            </a:extLst>
          </p:cNvPr>
          <p:cNvGrpSpPr/>
          <p:nvPr/>
        </p:nvGrpSpPr>
        <p:grpSpPr>
          <a:xfrm>
            <a:off x="4546549" y="2901014"/>
            <a:ext cx="6603497" cy="612000"/>
            <a:chOff x="5269714" y="2675816"/>
            <a:chExt cx="6603497" cy="612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743E577-571F-8979-A174-75693AA9571B}"/>
                </a:ext>
              </a:extLst>
            </p:cNvPr>
            <p:cNvSpPr/>
            <p:nvPr/>
          </p:nvSpPr>
          <p:spPr>
            <a:xfrm>
              <a:off x="5269714" y="2675816"/>
              <a:ext cx="612000" cy="612000"/>
            </a:xfrm>
            <a:prstGeom prst="ellipse">
              <a:avLst/>
            </a:prstGeom>
            <a:solidFill>
              <a:srgbClr val="FB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00A954C-1AF9-A41C-711C-582C396AEC73}"/>
                </a:ext>
              </a:extLst>
            </p:cNvPr>
            <p:cNvSpPr/>
            <p:nvPr/>
          </p:nvSpPr>
          <p:spPr>
            <a:xfrm>
              <a:off x="6160166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F4DC5C3-461B-7141-5600-215A8AD25EFA}"/>
                </a:ext>
              </a:extLst>
            </p:cNvPr>
            <p:cNvSpPr/>
            <p:nvPr/>
          </p:nvSpPr>
          <p:spPr>
            <a:xfrm>
              <a:off x="7050618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14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7B639C4-57B0-B2A0-3429-0E073FCFF1C8}"/>
                </a:ext>
              </a:extLst>
            </p:cNvPr>
            <p:cNvSpPr/>
            <p:nvPr/>
          </p:nvSpPr>
          <p:spPr>
            <a:xfrm>
              <a:off x="7941070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17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4E8E8904-B328-87D9-E2EE-9D4D957D7D33}"/>
                </a:ext>
              </a:extLst>
            </p:cNvPr>
            <p:cNvSpPr/>
            <p:nvPr/>
          </p:nvSpPr>
          <p:spPr>
            <a:xfrm>
              <a:off x="8831522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36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ECF908FC-AB62-E6D4-46AC-7629421250A6}"/>
                </a:ext>
              </a:extLst>
            </p:cNvPr>
            <p:cNvSpPr/>
            <p:nvPr/>
          </p:nvSpPr>
          <p:spPr>
            <a:xfrm>
              <a:off x="9721974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39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6" name="타원 1025">
              <a:extLst>
                <a:ext uri="{FF2B5EF4-FFF2-40B4-BE49-F238E27FC236}">
                  <a16:creationId xmlns:a16="http://schemas.microsoft.com/office/drawing/2014/main" id="{EB0837DF-B3D4-C1B2-FA2C-9522A7A752B6}"/>
                </a:ext>
              </a:extLst>
            </p:cNvPr>
            <p:cNvSpPr/>
            <p:nvPr/>
          </p:nvSpPr>
          <p:spPr>
            <a:xfrm>
              <a:off x="11261211" y="2675816"/>
              <a:ext cx="612000" cy="612000"/>
            </a:xfrm>
            <a:prstGeom prst="ellipse">
              <a:avLst/>
            </a:prstGeom>
            <a:solidFill>
              <a:srgbClr val="FF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22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7" name="십자형 1026">
              <a:extLst>
                <a:ext uri="{FF2B5EF4-FFF2-40B4-BE49-F238E27FC236}">
                  <a16:creationId xmlns:a16="http://schemas.microsoft.com/office/drawing/2014/main" id="{F85191FF-5295-03C0-2856-63EE27A56AB3}"/>
                </a:ext>
              </a:extLst>
            </p:cNvPr>
            <p:cNvSpPr/>
            <p:nvPr/>
          </p:nvSpPr>
          <p:spPr>
            <a:xfrm>
              <a:off x="10635592" y="2819816"/>
              <a:ext cx="324000" cy="324000"/>
            </a:xfrm>
            <a:prstGeom prst="plus">
              <a:avLst>
                <a:gd name="adj" fmla="val 367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FEA793A-0140-EA20-1B07-6677A60BFB8D}"/>
              </a:ext>
            </a:extLst>
          </p:cNvPr>
          <p:cNvSpPr txBox="1"/>
          <p:nvPr/>
        </p:nvSpPr>
        <p:spPr>
          <a:xfrm>
            <a:off x="6295417" y="3543731"/>
            <a:ext cx="166338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당첨번호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84B53D5-F361-88CA-8A2F-AFEC81503E1E}"/>
              </a:ext>
            </a:extLst>
          </p:cNvPr>
          <p:cNvSpPr txBox="1"/>
          <p:nvPr/>
        </p:nvSpPr>
        <p:spPr>
          <a:xfrm>
            <a:off x="10175139" y="3543731"/>
            <a:ext cx="1339643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보너스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1" name="그림 1030" descr="로또623회 당첨번호 '7, 13, 30, 39, 41, 45+25' …1등 8명 각 18억1천만원">
            <a:extLst>
              <a:ext uri="{FF2B5EF4-FFF2-40B4-BE49-F238E27FC236}">
                <a16:creationId xmlns:a16="http://schemas.microsoft.com/office/drawing/2014/main" id="{CC714103-0234-B28B-3BD7-346F9907C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8" y="1485549"/>
            <a:ext cx="3978559" cy="955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F8129-5941-6180-21BD-6C0E4F9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DF84F5-C38E-E69A-1AE8-506A61C1CDAA}"/>
              </a:ext>
            </a:extLst>
          </p:cNvPr>
          <p:cNvCxnSpPr>
            <a:cxnSpLocks/>
          </p:cNvCxnSpPr>
          <p:nvPr/>
        </p:nvCxnSpPr>
        <p:spPr>
          <a:xfrm>
            <a:off x="7754187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252A2-6D36-E174-81E9-43946480E7B7}"/>
              </a:ext>
            </a:extLst>
          </p:cNvPr>
          <p:cNvSpPr txBox="1"/>
          <p:nvPr/>
        </p:nvSpPr>
        <p:spPr>
          <a:xfrm>
            <a:off x="5626733" y="4944446"/>
            <a:ext cx="1945272" cy="150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’24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년 판매금액은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6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조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천억 원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주 기준으로 판매되며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특히 이월 당첨이 발생한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회차나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연초 시즌에는 판매금액이 급증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F0759-6DDB-0171-BB6C-3E318D0CF840}"/>
              </a:ext>
            </a:extLst>
          </p:cNvPr>
          <p:cNvSpPr txBox="1"/>
          <p:nvPr/>
        </p:nvSpPr>
        <p:spPr>
          <a:xfrm>
            <a:off x="6328395" y="4622824"/>
            <a:ext cx="124361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연간 판매 추이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119A6-4B0C-861D-DA5E-4C7A57F0800E}"/>
              </a:ext>
            </a:extLst>
          </p:cNvPr>
          <p:cNvSpPr txBox="1"/>
          <p:nvPr/>
        </p:nvSpPr>
        <p:spPr>
          <a:xfrm>
            <a:off x="1096927" y="1873987"/>
            <a:ext cx="3118919" cy="20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로또</a:t>
            </a: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6/45”</a:t>
            </a:r>
            <a:endParaRPr lang="ko-KR" altLang="en-US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대한민국 복권위원회가 관장하고 동행복권이 운영하는 대표적인 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공익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복권 상품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이며</a:t>
            </a:r>
            <a:r>
              <a:rPr lang="en-US" altLang="ko-KR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,</a:t>
            </a: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판매 수익은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당첨금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뿐 아니라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다양한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정책기금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으로 활용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9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50CA-905C-2BF1-4D26-BCAF4801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97B882E-65ED-441E-948A-4E0128585188}"/>
              </a:ext>
            </a:extLst>
          </p:cNvPr>
          <p:cNvSpPr txBox="1"/>
          <p:nvPr/>
        </p:nvSpPr>
        <p:spPr>
          <a:xfrm>
            <a:off x="1174750" y="822223"/>
            <a:ext cx="995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분석 대상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D11C84-A674-F98E-7155-4C26AA228293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C45A1-BA65-4D51-1A91-CB2A53631DCA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 배경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55D84CAA-3F1D-B52D-856A-DE63ABBAA97E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25F196FA-B76E-6856-0C29-6A357CDDC446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한 편의점서 로또 1등 '수동 5장' 터졌다...한 사람이 79억? | 중앙일보">
            <a:extLst>
              <a:ext uri="{FF2B5EF4-FFF2-40B4-BE49-F238E27FC236}">
                <a16:creationId xmlns:a16="http://schemas.microsoft.com/office/drawing/2014/main" id="{8F7361C8-0C3E-53D7-EABD-3DD7477E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82" y="4144969"/>
            <a:ext cx="3717118" cy="27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E5EC4A8-69E7-34DA-8345-C70EBAF05FF6}"/>
              </a:ext>
            </a:extLst>
          </p:cNvPr>
          <p:cNvSpPr/>
          <p:nvPr/>
        </p:nvSpPr>
        <p:spPr>
          <a:xfrm>
            <a:off x="10417854" y="2796210"/>
            <a:ext cx="863974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8965CA3-87F0-4F8F-51C6-CBE4D9F72F8E}"/>
              </a:ext>
            </a:extLst>
          </p:cNvPr>
          <p:cNvSpPr/>
          <p:nvPr/>
        </p:nvSpPr>
        <p:spPr>
          <a:xfrm>
            <a:off x="4391171" y="2796210"/>
            <a:ext cx="5394958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7EA961C-0527-8B4A-BCB5-75A891B3AA0B}"/>
              </a:ext>
            </a:extLst>
          </p:cNvPr>
          <p:cNvCxnSpPr>
            <a:cxnSpLocks/>
          </p:cNvCxnSpPr>
          <p:nvPr/>
        </p:nvCxnSpPr>
        <p:spPr>
          <a:xfrm>
            <a:off x="3028853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4B6D3A-DCB9-45BA-B583-2F329A2FE37D}"/>
              </a:ext>
            </a:extLst>
          </p:cNvPr>
          <p:cNvSpPr txBox="1"/>
          <p:nvPr/>
        </p:nvSpPr>
        <p:spPr>
          <a:xfrm>
            <a:off x="783775" y="5021490"/>
            <a:ext cx="206289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무작위로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추첨되는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1~45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사이의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번호 중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개를 맞추면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ko-KR" altLang="en-US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판매금액의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50%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는 당첨금이며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당첨자 수에 따라 총 상금이 분배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E9BB5-1816-69C4-03BE-99F7C1D3C9EA}"/>
              </a:ext>
            </a:extLst>
          </p:cNvPr>
          <p:cNvSpPr txBox="1"/>
          <p:nvPr/>
        </p:nvSpPr>
        <p:spPr>
          <a:xfrm>
            <a:off x="1445327" y="4622824"/>
            <a:ext cx="140134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당첨금 선정 기준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0AC44B6-BA77-CDE9-E8AB-AC913A28C5F0}"/>
              </a:ext>
            </a:extLst>
          </p:cNvPr>
          <p:cNvCxnSpPr>
            <a:cxnSpLocks/>
          </p:cNvCxnSpPr>
          <p:nvPr/>
        </p:nvCxnSpPr>
        <p:spPr>
          <a:xfrm>
            <a:off x="5310841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C1B0D1-9C18-2F43-F079-EEC9C7FE49AE}"/>
              </a:ext>
            </a:extLst>
          </p:cNvPr>
          <p:cNvSpPr txBox="1"/>
          <p:nvPr/>
        </p:nvSpPr>
        <p:spPr>
          <a:xfrm>
            <a:off x="3043800" y="5021490"/>
            <a:ext cx="208834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당첨자가 없을 경우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해당 상금은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이월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 확률은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약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8,145,060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로 매우 희박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188E83-90AC-5F46-1EAB-40A9A3E95C44}"/>
              </a:ext>
            </a:extLst>
          </p:cNvPr>
          <p:cNvSpPr txBox="1"/>
          <p:nvPr/>
        </p:nvSpPr>
        <p:spPr>
          <a:xfrm>
            <a:off x="3377822" y="4622824"/>
            <a:ext cx="17543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이월 기준 및 당첨 확률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F969B88-99CA-1647-A0DB-2726CB3EC280}"/>
              </a:ext>
            </a:extLst>
          </p:cNvPr>
          <p:cNvGrpSpPr/>
          <p:nvPr/>
        </p:nvGrpSpPr>
        <p:grpSpPr>
          <a:xfrm>
            <a:off x="4546549" y="2901014"/>
            <a:ext cx="6603497" cy="612000"/>
            <a:chOff x="5269714" y="2675816"/>
            <a:chExt cx="6603497" cy="612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76ABDEB-65CE-A147-9D57-A3F451847140}"/>
                </a:ext>
              </a:extLst>
            </p:cNvPr>
            <p:cNvSpPr/>
            <p:nvPr/>
          </p:nvSpPr>
          <p:spPr>
            <a:xfrm>
              <a:off x="5269714" y="2675816"/>
              <a:ext cx="612000" cy="612000"/>
            </a:xfrm>
            <a:prstGeom prst="ellipse">
              <a:avLst/>
            </a:prstGeom>
            <a:solidFill>
              <a:srgbClr val="FB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D9A5AE5-8DEF-4AC1-10D2-55D0FC90BA02}"/>
                </a:ext>
              </a:extLst>
            </p:cNvPr>
            <p:cNvSpPr/>
            <p:nvPr/>
          </p:nvSpPr>
          <p:spPr>
            <a:xfrm>
              <a:off x="6160166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2D90843-4064-32BB-FE6A-FCFCDE3438EF}"/>
                </a:ext>
              </a:extLst>
            </p:cNvPr>
            <p:cNvSpPr/>
            <p:nvPr/>
          </p:nvSpPr>
          <p:spPr>
            <a:xfrm>
              <a:off x="7050618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14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9576FCB-4FB2-548B-E0B7-9068DBC1FE1C}"/>
                </a:ext>
              </a:extLst>
            </p:cNvPr>
            <p:cNvSpPr/>
            <p:nvPr/>
          </p:nvSpPr>
          <p:spPr>
            <a:xfrm>
              <a:off x="7941070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17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52062FB4-580A-7E15-3CD5-F7A1DE5E124B}"/>
                </a:ext>
              </a:extLst>
            </p:cNvPr>
            <p:cNvSpPr/>
            <p:nvPr/>
          </p:nvSpPr>
          <p:spPr>
            <a:xfrm>
              <a:off x="8831522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36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27F6C78-754B-56A7-B742-D20BA0F387E7}"/>
                </a:ext>
              </a:extLst>
            </p:cNvPr>
            <p:cNvSpPr/>
            <p:nvPr/>
          </p:nvSpPr>
          <p:spPr>
            <a:xfrm>
              <a:off x="9721974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39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6" name="타원 1025">
              <a:extLst>
                <a:ext uri="{FF2B5EF4-FFF2-40B4-BE49-F238E27FC236}">
                  <a16:creationId xmlns:a16="http://schemas.microsoft.com/office/drawing/2014/main" id="{7DFF26C1-3716-F62D-C4F2-F9F9F287E5BB}"/>
                </a:ext>
              </a:extLst>
            </p:cNvPr>
            <p:cNvSpPr/>
            <p:nvPr/>
          </p:nvSpPr>
          <p:spPr>
            <a:xfrm>
              <a:off x="11261211" y="2675816"/>
              <a:ext cx="612000" cy="612000"/>
            </a:xfrm>
            <a:prstGeom prst="ellipse">
              <a:avLst/>
            </a:prstGeom>
            <a:solidFill>
              <a:srgbClr val="FF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22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7" name="십자형 1026">
              <a:extLst>
                <a:ext uri="{FF2B5EF4-FFF2-40B4-BE49-F238E27FC236}">
                  <a16:creationId xmlns:a16="http://schemas.microsoft.com/office/drawing/2014/main" id="{BCED6DF3-B135-3A76-01F1-4D239926E600}"/>
                </a:ext>
              </a:extLst>
            </p:cNvPr>
            <p:cNvSpPr/>
            <p:nvPr/>
          </p:nvSpPr>
          <p:spPr>
            <a:xfrm>
              <a:off x="10635592" y="2819816"/>
              <a:ext cx="324000" cy="324000"/>
            </a:xfrm>
            <a:prstGeom prst="plus">
              <a:avLst>
                <a:gd name="adj" fmla="val 367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2B0B8B7-01C7-A6CD-3B81-184698AAF030}"/>
              </a:ext>
            </a:extLst>
          </p:cNvPr>
          <p:cNvSpPr txBox="1"/>
          <p:nvPr/>
        </p:nvSpPr>
        <p:spPr>
          <a:xfrm>
            <a:off x="6295417" y="3543731"/>
            <a:ext cx="166338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당첨번호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8DEB229-4C3C-DB51-CA96-4A5EB9880E8C}"/>
              </a:ext>
            </a:extLst>
          </p:cNvPr>
          <p:cNvSpPr txBox="1"/>
          <p:nvPr/>
        </p:nvSpPr>
        <p:spPr>
          <a:xfrm>
            <a:off x="10175139" y="3543731"/>
            <a:ext cx="1339643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보너스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1" name="그림 1030" descr="로또623회 당첨번호 '7, 13, 30, 39, 41, 45+25' …1등 8명 각 18억1천만원">
            <a:extLst>
              <a:ext uri="{FF2B5EF4-FFF2-40B4-BE49-F238E27FC236}">
                <a16:creationId xmlns:a16="http://schemas.microsoft.com/office/drawing/2014/main" id="{47472F1F-550B-28FE-3372-0F359A08D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8" y="1485549"/>
            <a:ext cx="3978559" cy="955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E0B75-9857-4146-78DB-C9C1CB56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3C4BDF-CFFE-8E0A-10B2-8101DF39186E}"/>
              </a:ext>
            </a:extLst>
          </p:cNvPr>
          <p:cNvCxnSpPr>
            <a:cxnSpLocks/>
          </p:cNvCxnSpPr>
          <p:nvPr/>
        </p:nvCxnSpPr>
        <p:spPr>
          <a:xfrm>
            <a:off x="7754187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1B036F-A8B5-F209-BDE7-E2EA7F45FDF2}"/>
              </a:ext>
            </a:extLst>
          </p:cNvPr>
          <p:cNvSpPr txBox="1"/>
          <p:nvPr/>
        </p:nvSpPr>
        <p:spPr>
          <a:xfrm>
            <a:off x="5626733" y="4944446"/>
            <a:ext cx="1945272" cy="150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’24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년 판매금액은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6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조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천억 원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주 기준으로 판매되며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특히 이월 당첨이 발생한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회차나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연초 시즌에는 판매금액이 급증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B7DB5-2280-FD76-5794-D49F43E4AAEE}"/>
              </a:ext>
            </a:extLst>
          </p:cNvPr>
          <p:cNvSpPr txBox="1"/>
          <p:nvPr/>
        </p:nvSpPr>
        <p:spPr>
          <a:xfrm>
            <a:off x="6328395" y="4622824"/>
            <a:ext cx="124361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연간 판매 추이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E3895-4FDE-9501-F53B-53A7B3FA24BD}"/>
              </a:ext>
            </a:extLst>
          </p:cNvPr>
          <p:cNvSpPr txBox="1"/>
          <p:nvPr/>
        </p:nvSpPr>
        <p:spPr>
          <a:xfrm>
            <a:off x="1096927" y="1873987"/>
            <a:ext cx="3118919" cy="20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로또</a:t>
            </a: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6/45”</a:t>
            </a:r>
            <a:endParaRPr lang="ko-KR" altLang="en-US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대한민국 복권위원회가 관장하고 동행복권이 운영하는 대표적인 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공익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복권 상품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이며</a:t>
            </a:r>
            <a:r>
              <a:rPr lang="en-US" altLang="ko-KR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,</a:t>
            </a: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판매 수익은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당첨금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뿐 아니라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다양한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정책기금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으로 활용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B733B67-F62C-0D54-BE07-56B0BFA2C1FE}"/>
              </a:ext>
            </a:extLst>
          </p:cNvPr>
          <p:cNvSpPr/>
          <p:nvPr/>
        </p:nvSpPr>
        <p:spPr>
          <a:xfrm>
            <a:off x="5383928" y="4349065"/>
            <a:ext cx="2412042" cy="2232880"/>
          </a:xfrm>
          <a:prstGeom prst="frame">
            <a:avLst>
              <a:gd name="adj1" fmla="val 22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5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3577-896B-78BE-C63E-8A846172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07C667F-FFA8-711B-D809-E9604B8894ED}"/>
              </a:ext>
            </a:extLst>
          </p:cNvPr>
          <p:cNvSpPr txBox="1"/>
          <p:nvPr/>
        </p:nvSpPr>
        <p:spPr>
          <a:xfrm>
            <a:off x="1174750" y="822223"/>
            <a:ext cx="9954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분석 대상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319C2-4FCA-FE4C-B525-FA52D9780A17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B425E-4C31-D529-168B-BDF2980A6C18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 배경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3BE51809-E595-A0EC-B69F-28510A206E42}"/>
              </a:ext>
            </a:extLst>
          </p:cNvPr>
          <p:cNvCxnSpPr>
            <a:cxnSpLocks/>
          </p:cNvCxnSpPr>
          <p:nvPr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17E368AD-D296-26DA-DAC8-085DC115CF5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한 편의점서 로또 1등 '수동 5장' 터졌다...한 사람이 79억? | 중앙일보">
            <a:extLst>
              <a:ext uri="{FF2B5EF4-FFF2-40B4-BE49-F238E27FC236}">
                <a16:creationId xmlns:a16="http://schemas.microsoft.com/office/drawing/2014/main" id="{DF48DC2B-E52B-37F9-0604-3145E1B3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82" y="4144969"/>
            <a:ext cx="3717118" cy="27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8E0741-D820-FB66-760C-9058EF666F0F}"/>
              </a:ext>
            </a:extLst>
          </p:cNvPr>
          <p:cNvSpPr/>
          <p:nvPr/>
        </p:nvSpPr>
        <p:spPr>
          <a:xfrm>
            <a:off x="10417854" y="2796210"/>
            <a:ext cx="863974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AC6CD3-D182-2FA9-A903-976238E0D8AF}"/>
              </a:ext>
            </a:extLst>
          </p:cNvPr>
          <p:cNvSpPr/>
          <p:nvPr/>
        </p:nvSpPr>
        <p:spPr>
          <a:xfrm>
            <a:off x="4391171" y="2796210"/>
            <a:ext cx="5394958" cy="805334"/>
          </a:xfrm>
          <a:prstGeom prst="round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40BDB89-EB68-4322-B864-0C75C4AC3617}"/>
              </a:ext>
            </a:extLst>
          </p:cNvPr>
          <p:cNvCxnSpPr>
            <a:cxnSpLocks/>
          </p:cNvCxnSpPr>
          <p:nvPr/>
        </p:nvCxnSpPr>
        <p:spPr>
          <a:xfrm>
            <a:off x="3028853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4FADE6-BFD9-A9CD-473F-2F6AA263BB02}"/>
              </a:ext>
            </a:extLst>
          </p:cNvPr>
          <p:cNvSpPr txBox="1"/>
          <p:nvPr/>
        </p:nvSpPr>
        <p:spPr>
          <a:xfrm>
            <a:off x="783775" y="5021490"/>
            <a:ext cx="206289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무작위로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추첨되는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1~45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사이의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번호 중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개를 맞추면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ko-KR" altLang="en-US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판매금액의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50%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는 당첨금이며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당첨자 수에 따라 총 상금이 분배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0B151B-A22F-B74D-9E49-B9705316C9C4}"/>
              </a:ext>
            </a:extLst>
          </p:cNvPr>
          <p:cNvSpPr txBox="1"/>
          <p:nvPr/>
        </p:nvSpPr>
        <p:spPr>
          <a:xfrm>
            <a:off x="1445327" y="4622824"/>
            <a:ext cx="140134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당첨금 선정 기준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84D6A4D-1DA9-9409-F1A9-2DF15F7AEACB}"/>
              </a:ext>
            </a:extLst>
          </p:cNvPr>
          <p:cNvCxnSpPr>
            <a:cxnSpLocks/>
          </p:cNvCxnSpPr>
          <p:nvPr/>
        </p:nvCxnSpPr>
        <p:spPr>
          <a:xfrm>
            <a:off x="5310841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7EC4E5-8147-E391-EDE0-B4F2A38107C4}"/>
              </a:ext>
            </a:extLst>
          </p:cNvPr>
          <p:cNvSpPr txBox="1"/>
          <p:nvPr/>
        </p:nvSpPr>
        <p:spPr>
          <a:xfrm>
            <a:off x="3043800" y="5021490"/>
            <a:ext cx="2088348" cy="12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당첨자가 없을 경우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해당 상금은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이월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등 당첨 확률은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약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8,145,060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분의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로 매우 희박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442DBA-AF38-6749-E134-FD3A309F71AB}"/>
              </a:ext>
            </a:extLst>
          </p:cNvPr>
          <p:cNvSpPr txBox="1"/>
          <p:nvPr/>
        </p:nvSpPr>
        <p:spPr>
          <a:xfrm>
            <a:off x="3377822" y="4622824"/>
            <a:ext cx="17543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이월 기준 및 당첨 확률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8373987-DA06-DE9F-FF77-B9C6521FBDAA}"/>
              </a:ext>
            </a:extLst>
          </p:cNvPr>
          <p:cNvGrpSpPr/>
          <p:nvPr/>
        </p:nvGrpSpPr>
        <p:grpSpPr>
          <a:xfrm>
            <a:off x="4546549" y="2901014"/>
            <a:ext cx="6603497" cy="612000"/>
            <a:chOff x="5269714" y="2675816"/>
            <a:chExt cx="6603497" cy="612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0DCAF50-9CA9-74A8-460E-323AA06A1DD9}"/>
                </a:ext>
              </a:extLst>
            </p:cNvPr>
            <p:cNvSpPr/>
            <p:nvPr/>
          </p:nvSpPr>
          <p:spPr>
            <a:xfrm>
              <a:off x="5269714" y="2675816"/>
              <a:ext cx="612000" cy="612000"/>
            </a:xfrm>
            <a:prstGeom prst="ellipse">
              <a:avLst/>
            </a:prstGeom>
            <a:solidFill>
              <a:srgbClr val="FB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A96FC4-AA42-2090-6CC1-2AA8CF1111D8}"/>
                </a:ext>
              </a:extLst>
            </p:cNvPr>
            <p:cNvSpPr/>
            <p:nvPr/>
          </p:nvSpPr>
          <p:spPr>
            <a:xfrm>
              <a:off x="6160166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36B5EB8-0178-8BFE-8B47-BD7787B18D79}"/>
                </a:ext>
              </a:extLst>
            </p:cNvPr>
            <p:cNvSpPr/>
            <p:nvPr/>
          </p:nvSpPr>
          <p:spPr>
            <a:xfrm>
              <a:off x="7050618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14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27B9F09-CDD0-C6FC-52CD-E6C6449398A3}"/>
                </a:ext>
              </a:extLst>
            </p:cNvPr>
            <p:cNvSpPr/>
            <p:nvPr/>
          </p:nvSpPr>
          <p:spPr>
            <a:xfrm>
              <a:off x="7941070" y="2675816"/>
              <a:ext cx="612000" cy="612000"/>
            </a:xfrm>
            <a:prstGeom prst="ellipse">
              <a:avLst/>
            </a:prstGeom>
            <a:solidFill>
              <a:srgbClr val="69C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17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823B4B85-E6A8-DB51-C704-1765592DAB64}"/>
                </a:ext>
              </a:extLst>
            </p:cNvPr>
            <p:cNvSpPr/>
            <p:nvPr/>
          </p:nvSpPr>
          <p:spPr>
            <a:xfrm>
              <a:off x="8831522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36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FC26962-97B0-83BE-84B3-99E5BF470220}"/>
                </a:ext>
              </a:extLst>
            </p:cNvPr>
            <p:cNvSpPr/>
            <p:nvPr/>
          </p:nvSpPr>
          <p:spPr>
            <a:xfrm>
              <a:off x="9721974" y="2675816"/>
              <a:ext cx="612000" cy="612000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39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6" name="타원 1025">
              <a:extLst>
                <a:ext uri="{FF2B5EF4-FFF2-40B4-BE49-F238E27FC236}">
                  <a16:creationId xmlns:a16="http://schemas.microsoft.com/office/drawing/2014/main" id="{B5F99F58-224B-0934-9A44-39A273E5B849}"/>
                </a:ext>
              </a:extLst>
            </p:cNvPr>
            <p:cNvSpPr/>
            <p:nvPr/>
          </p:nvSpPr>
          <p:spPr>
            <a:xfrm>
              <a:off x="11261211" y="2675816"/>
              <a:ext cx="612000" cy="612000"/>
            </a:xfrm>
            <a:prstGeom prst="ellipse">
              <a:avLst/>
            </a:prstGeom>
            <a:solidFill>
              <a:srgbClr val="FF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+mj-ea"/>
                  <a:ea typeface="+mj-ea"/>
                </a:rPr>
                <a:t>22</a:t>
              </a:r>
              <a:endParaRPr lang="ko-KR" altLang="en-US" sz="17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27" name="십자형 1026">
              <a:extLst>
                <a:ext uri="{FF2B5EF4-FFF2-40B4-BE49-F238E27FC236}">
                  <a16:creationId xmlns:a16="http://schemas.microsoft.com/office/drawing/2014/main" id="{9720B6E9-DD5F-ACE3-B4BA-6D3B53422C99}"/>
                </a:ext>
              </a:extLst>
            </p:cNvPr>
            <p:cNvSpPr/>
            <p:nvPr/>
          </p:nvSpPr>
          <p:spPr>
            <a:xfrm>
              <a:off x="10635592" y="2819816"/>
              <a:ext cx="324000" cy="324000"/>
            </a:xfrm>
            <a:prstGeom prst="plus">
              <a:avLst>
                <a:gd name="adj" fmla="val 367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FBF7F83A-ACD0-9813-46D4-373F58BEC4EB}"/>
              </a:ext>
            </a:extLst>
          </p:cNvPr>
          <p:cNvSpPr txBox="1"/>
          <p:nvPr/>
        </p:nvSpPr>
        <p:spPr>
          <a:xfrm>
            <a:off x="6295417" y="3543731"/>
            <a:ext cx="166338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당첨번호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7BDF053E-6623-9B12-36EB-C4E28CEF86BA}"/>
              </a:ext>
            </a:extLst>
          </p:cNvPr>
          <p:cNvSpPr txBox="1"/>
          <p:nvPr/>
        </p:nvSpPr>
        <p:spPr>
          <a:xfrm>
            <a:off x="10175139" y="3543731"/>
            <a:ext cx="1339643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Light" panose="02000403000000020004" pitchFamily="50" charset="-127"/>
              </a:rPr>
              <a:t>보너스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1" name="그림 1030" descr="로또623회 당첨번호 '7, 13, 30, 39, 41, 45+25' …1등 8명 각 18억1천만원">
            <a:extLst>
              <a:ext uri="{FF2B5EF4-FFF2-40B4-BE49-F238E27FC236}">
                <a16:creationId xmlns:a16="http://schemas.microsoft.com/office/drawing/2014/main" id="{5A14E58C-D6FE-57AE-3FA3-227BED3B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8" y="1485549"/>
            <a:ext cx="3978559" cy="955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20BCE-2DAE-5446-35CC-4A9B8172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98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61DACD-75DF-F1EF-9B68-8083A2006C70}"/>
              </a:ext>
            </a:extLst>
          </p:cNvPr>
          <p:cNvCxnSpPr>
            <a:cxnSpLocks/>
          </p:cNvCxnSpPr>
          <p:nvPr/>
        </p:nvCxnSpPr>
        <p:spPr>
          <a:xfrm>
            <a:off x="7754187" y="4319726"/>
            <a:ext cx="0" cy="223288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1B4592-0F1F-E830-30E0-83EDC0923E3E}"/>
              </a:ext>
            </a:extLst>
          </p:cNvPr>
          <p:cNvSpPr txBox="1"/>
          <p:nvPr/>
        </p:nvSpPr>
        <p:spPr>
          <a:xfrm>
            <a:off x="5626733" y="4944446"/>
            <a:ext cx="1945272" cy="150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’24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년 판매금액은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6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조 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천억 원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727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en-US" altLang="ko-KR"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주 기준으로 판매되며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특히 이월 당첨이 발생한 다음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회차나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연초 시즌에는 판매금액이 급증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A2837-EF82-7F71-DDDE-4602EE7F25FB}"/>
              </a:ext>
            </a:extLst>
          </p:cNvPr>
          <p:cNvSpPr txBox="1"/>
          <p:nvPr/>
        </p:nvSpPr>
        <p:spPr>
          <a:xfrm>
            <a:off x="6328395" y="4622824"/>
            <a:ext cx="124361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연간 판매 추이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1AE1B-D422-A59F-DDB2-61E8B27BEE7D}"/>
              </a:ext>
            </a:extLst>
          </p:cNvPr>
          <p:cNvSpPr txBox="1"/>
          <p:nvPr/>
        </p:nvSpPr>
        <p:spPr>
          <a:xfrm>
            <a:off x="1096927" y="1873987"/>
            <a:ext cx="3118919" cy="20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로또</a:t>
            </a:r>
            <a:r>
              <a:rPr lang="en-US" altLang="ko-KR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6/45”</a:t>
            </a:r>
            <a:endParaRPr lang="ko-KR" altLang="en-US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대한민국 복권위원회가 관장하고 동행복권이 운영하는 대표적인 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공익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복권 상품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이며</a:t>
            </a:r>
            <a:r>
              <a:rPr lang="en-US" altLang="ko-KR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,</a:t>
            </a: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판매 수익은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당첨금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뿐 아니라</a:t>
            </a:r>
            <a:endParaRPr lang="en-US" altLang="ko-KR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다양한 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727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정책기금</a:t>
            </a:r>
            <a:r>
              <a:rPr lang="ko-KR" altLang="en-US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으로 활용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1B1BC64-5B9F-6888-2F13-2598DC33D901}"/>
              </a:ext>
            </a:extLst>
          </p:cNvPr>
          <p:cNvSpPr/>
          <p:nvPr/>
        </p:nvSpPr>
        <p:spPr>
          <a:xfrm>
            <a:off x="1079362" y="1757756"/>
            <a:ext cx="2759947" cy="2232880"/>
          </a:xfrm>
          <a:prstGeom prst="frame">
            <a:avLst>
              <a:gd name="adj1" fmla="val 22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3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1C07-D612-2814-BE01-3D817365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482D592-05FF-EB9D-999D-A1B1CD19267C}"/>
              </a:ext>
            </a:extLst>
          </p:cNvPr>
          <p:cNvSpPr/>
          <p:nvPr/>
        </p:nvSpPr>
        <p:spPr>
          <a:xfrm>
            <a:off x="5362302" y="4495704"/>
            <a:ext cx="836023" cy="484909"/>
          </a:xfrm>
          <a:prstGeom prst="roundRect">
            <a:avLst/>
          </a:prstGeom>
          <a:solidFill>
            <a:srgbClr val="17A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FE2E37-BB4B-05A2-A94E-B330DA9D4854}"/>
              </a:ext>
            </a:extLst>
          </p:cNvPr>
          <p:cNvSpPr/>
          <p:nvPr/>
        </p:nvSpPr>
        <p:spPr>
          <a:xfrm>
            <a:off x="5362302" y="3069771"/>
            <a:ext cx="836023" cy="48490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43CC35-882B-77F5-2AFE-2B6A713C4922}"/>
              </a:ext>
            </a:extLst>
          </p:cNvPr>
          <p:cNvSpPr/>
          <p:nvPr/>
        </p:nvSpPr>
        <p:spPr>
          <a:xfrm>
            <a:off x="2033214" y="3652502"/>
            <a:ext cx="9372600" cy="2656223"/>
          </a:xfrm>
          <a:prstGeom prst="ellipse">
            <a:avLst/>
          </a:prstGeom>
          <a:solidFill>
            <a:schemeClr val="accent3">
              <a:alpha val="6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B735361-A3F1-E0EA-F050-03E22BF99371}"/>
              </a:ext>
            </a:extLst>
          </p:cNvPr>
          <p:cNvSpPr/>
          <p:nvPr/>
        </p:nvSpPr>
        <p:spPr>
          <a:xfrm>
            <a:off x="2655492" y="4557549"/>
            <a:ext cx="9074048" cy="2300452"/>
          </a:xfrm>
          <a:custGeom>
            <a:avLst/>
            <a:gdLst>
              <a:gd name="connsiteX0" fmla="*/ 6686971 w 6686971"/>
              <a:gd name="connsiteY0" fmla="*/ 0 h 2200004"/>
              <a:gd name="connsiteX1" fmla="*/ 6686971 w 6686971"/>
              <a:gd name="connsiteY1" fmla="*/ 2200004 h 2200004"/>
              <a:gd name="connsiteX2" fmla="*/ 0 w 6686971"/>
              <a:gd name="connsiteY2" fmla="*/ 2200004 h 2200004"/>
              <a:gd name="connsiteX3" fmla="*/ 0 w 6686971"/>
              <a:gd name="connsiteY3" fmla="*/ 1 h 2200004"/>
              <a:gd name="connsiteX4" fmla="*/ 27482 w 6686971"/>
              <a:gd name="connsiteY4" fmla="*/ 32457 h 2200004"/>
              <a:gd name="connsiteX5" fmla="*/ 3343485 w 6686971"/>
              <a:gd name="connsiteY5" fmla="*/ 982536 h 2200004"/>
              <a:gd name="connsiteX6" fmla="*/ 6659488 w 6686971"/>
              <a:gd name="connsiteY6" fmla="*/ 32457 h 22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6971" h="2200004">
                <a:moveTo>
                  <a:pt x="6686971" y="0"/>
                </a:moveTo>
                <a:lnTo>
                  <a:pt x="6686971" y="2200004"/>
                </a:lnTo>
                <a:lnTo>
                  <a:pt x="0" y="2200004"/>
                </a:lnTo>
                <a:lnTo>
                  <a:pt x="0" y="1"/>
                </a:lnTo>
                <a:lnTo>
                  <a:pt x="27482" y="32457"/>
                </a:lnTo>
                <a:cubicBezTo>
                  <a:pt x="573812" y="590779"/>
                  <a:pt x="1852807" y="982536"/>
                  <a:pt x="3343485" y="982536"/>
                </a:cubicBezTo>
                <a:cubicBezTo>
                  <a:pt x="4834163" y="982536"/>
                  <a:pt x="6113158" y="590779"/>
                  <a:pt x="6659488" y="324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4866DE42-8320-BB3D-B549-ECD4FC7832D4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1FA0094-522D-B98A-19B6-6739DEF57B40}"/>
              </a:ext>
            </a:extLst>
          </p:cNvPr>
          <p:cNvSpPr/>
          <p:nvPr/>
        </p:nvSpPr>
        <p:spPr>
          <a:xfrm>
            <a:off x="1636898" y="2652097"/>
            <a:ext cx="2904566" cy="2904566"/>
          </a:xfrm>
          <a:prstGeom prst="ellipse">
            <a:avLst/>
          </a:prstGeom>
          <a:solidFill>
            <a:schemeClr val="accent1"/>
          </a:solidFill>
          <a:ln w="2857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78EDE0-9BDD-19CF-8B35-D482FAB32F5C}"/>
              </a:ext>
            </a:extLst>
          </p:cNvPr>
          <p:cNvSpPr txBox="1"/>
          <p:nvPr/>
        </p:nvSpPr>
        <p:spPr>
          <a:xfrm>
            <a:off x="3298515" y="3880806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42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00DC18-6188-11B3-288C-6D69001A5624}"/>
              </a:ext>
            </a:extLst>
          </p:cNvPr>
          <p:cNvSpPr txBox="1"/>
          <p:nvPr/>
        </p:nvSpPr>
        <p:spPr>
          <a:xfrm>
            <a:off x="1852766" y="3880807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58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F8F202-0B10-CA9E-F041-AA7943247F26}"/>
              </a:ext>
            </a:extLst>
          </p:cNvPr>
          <p:cNvSpPr txBox="1"/>
          <p:nvPr/>
        </p:nvSpPr>
        <p:spPr>
          <a:xfrm>
            <a:off x="5551598" y="3136891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94949"/>
                </a:solidFill>
                <a:latin typeface="+mj-ea"/>
                <a:ea typeface="+mj-ea"/>
                <a:cs typeface="Pretendard Black" panose="02000A03000000020004" pitchFamily="50" charset="-127"/>
              </a:rPr>
              <a:t>58%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295248-9581-05EA-A61C-18B3E340AF24}"/>
              </a:ext>
            </a:extLst>
          </p:cNvPr>
          <p:cNvSpPr txBox="1"/>
          <p:nvPr/>
        </p:nvSpPr>
        <p:spPr>
          <a:xfrm>
            <a:off x="5545957" y="4557549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42%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69F75-BFD7-2D2A-2998-63A569877A0E}"/>
              </a:ext>
            </a:extLst>
          </p:cNvPr>
          <p:cNvSpPr txBox="1"/>
          <p:nvPr/>
        </p:nvSpPr>
        <p:spPr>
          <a:xfrm>
            <a:off x="6652181" y="2913838"/>
            <a:ext cx="147636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690 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4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8867-44BD-8979-7F8A-8002EC012D30}"/>
              </a:ext>
            </a:extLst>
          </p:cNvPr>
          <p:cNvSpPr txBox="1"/>
          <p:nvPr/>
        </p:nvSpPr>
        <p:spPr>
          <a:xfrm>
            <a:off x="6368738" y="3554680"/>
            <a:ext cx="3722319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당첨금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(50%) +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운영비 및 판매수수료 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(8%)</a:t>
            </a:r>
            <a:endParaRPr lang="id-ID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993D6-588F-0836-0306-8BAA53A6BF1E}"/>
              </a:ext>
            </a:extLst>
          </p:cNvPr>
          <p:cNvSpPr txBox="1"/>
          <p:nvPr/>
        </p:nvSpPr>
        <p:spPr>
          <a:xfrm>
            <a:off x="6652181" y="4340944"/>
            <a:ext cx="147636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800" spc="-3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490 </a:t>
            </a:r>
            <a:r>
              <a:rPr lang="ko-KR" altLang="en-US" sz="3200" spc="-3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4800" spc="-3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B8977-4608-AF59-2360-1549AF768F78}"/>
              </a:ext>
            </a:extLst>
          </p:cNvPr>
          <p:cNvSpPr txBox="1"/>
          <p:nvPr/>
        </p:nvSpPr>
        <p:spPr>
          <a:xfrm>
            <a:off x="6368738" y="4980613"/>
            <a:ext cx="3276773" cy="41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복권기금 적립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(42%)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A6688-35DE-BCFC-C4F6-09E9B39EA564}"/>
              </a:ext>
            </a:extLst>
          </p:cNvPr>
          <p:cNvSpPr txBox="1"/>
          <p:nvPr/>
        </p:nvSpPr>
        <p:spPr>
          <a:xfrm>
            <a:off x="2180247" y="1827970"/>
            <a:ext cx="1817867" cy="53033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1190</a:t>
            </a:r>
            <a:r>
              <a:rPr lang="ko-KR" altLang="en-US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억 원</a:t>
            </a:r>
            <a:endParaRPr lang="en-US" altLang="ko-KR" sz="2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00145-E9D4-DBF2-A7DB-DEB7395286FD}"/>
              </a:ext>
            </a:extLst>
          </p:cNvPr>
          <p:cNvSpPr txBox="1"/>
          <p:nvPr/>
        </p:nvSpPr>
        <p:spPr>
          <a:xfrm>
            <a:off x="3998114" y="2119580"/>
            <a:ext cx="2638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1174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회 판매액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(‘25.05.31)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F555C-2601-5A80-0179-4C2029BAF341}"/>
              </a:ext>
            </a:extLst>
          </p:cNvPr>
          <p:cNvSpPr txBox="1"/>
          <p:nvPr/>
        </p:nvSpPr>
        <p:spPr>
          <a:xfrm>
            <a:off x="1174750" y="822223"/>
            <a:ext cx="2281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복권 판매금액 사용처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95F8E-6920-362A-C9F0-9BC9DD5FC8CC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A0E51-DE86-AE26-69CC-2CE50BDCB95E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 배경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900D766B-CFC5-7911-0441-8191B5D5986B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647532-F0ED-326C-3716-44EE5FE6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69" y="2626246"/>
            <a:ext cx="3599829" cy="3018368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552AC80-F257-01A0-308A-E7323EC4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292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01FC-1F6E-833B-C32B-B35CA25D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E62AA8-1ABC-CC14-F067-01ABDA73B9DC}"/>
              </a:ext>
            </a:extLst>
          </p:cNvPr>
          <p:cNvSpPr/>
          <p:nvPr/>
        </p:nvSpPr>
        <p:spPr>
          <a:xfrm>
            <a:off x="5362302" y="4495704"/>
            <a:ext cx="836023" cy="484909"/>
          </a:xfrm>
          <a:prstGeom prst="roundRect">
            <a:avLst/>
          </a:prstGeom>
          <a:solidFill>
            <a:srgbClr val="17A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FF2C87-AD80-77FF-02FD-5B6C7DD96F7E}"/>
              </a:ext>
            </a:extLst>
          </p:cNvPr>
          <p:cNvSpPr/>
          <p:nvPr/>
        </p:nvSpPr>
        <p:spPr>
          <a:xfrm>
            <a:off x="5362302" y="3069771"/>
            <a:ext cx="836023" cy="48490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9B0C3B0-455F-0E96-FCF0-3C19946FA9F7}"/>
              </a:ext>
            </a:extLst>
          </p:cNvPr>
          <p:cNvSpPr/>
          <p:nvPr/>
        </p:nvSpPr>
        <p:spPr>
          <a:xfrm>
            <a:off x="2033214" y="3652502"/>
            <a:ext cx="9372600" cy="2656223"/>
          </a:xfrm>
          <a:prstGeom prst="ellipse">
            <a:avLst/>
          </a:prstGeom>
          <a:solidFill>
            <a:schemeClr val="accent3">
              <a:alpha val="6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D4A750D-92B6-FBD4-DC83-35B8B7B744D7}"/>
              </a:ext>
            </a:extLst>
          </p:cNvPr>
          <p:cNvSpPr/>
          <p:nvPr/>
        </p:nvSpPr>
        <p:spPr>
          <a:xfrm>
            <a:off x="2655492" y="4557549"/>
            <a:ext cx="9074048" cy="2300452"/>
          </a:xfrm>
          <a:custGeom>
            <a:avLst/>
            <a:gdLst>
              <a:gd name="connsiteX0" fmla="*/ 6686971 w 6686971"/>
              <a:gd name="connsiteY0" fmla="*/ 0 h 2200004"/>
              <a:gd name="connsiteX1" fmla="*/ 6686971 w 6686971"/>
              <a:gd name="connsiteY1" fmla="*/ 2200004 h 2200004"/>
              <a:gd name="connsiteX2" fmla="*/ 0 w 6686971"/>
              <a:gd name="connsiteY2" fmla="*/ 2200004 h 2200004"/>
              <a:gd name="connsiteX3" fmla="*/ 0 w 6686971"/>
              <a:gd name="connsiteY3" fmla="*/ 1 h 2200004"/>
              <a:gd name="connsiteX4" fmla="*/ 27482 w 6686971"/>
              <a:gd name="connsiteY4" fmla="*/ 32457 h 2200004"/>
              <a:gd name="connsiteX5" fmla="*/ 3343485 w 6686971"/>
              <a:gd name="connsiteY5" fmla="*/ 982536 h 2200004"/>
              <a:gd name="connsiteX6" fmla="*/ 6659488 w 6686971"/>
              <a:gd name="connsiteY6" fmla="*/ 32457 h 22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6971" h="2200004">
                <a:moveTo>
                  <a:pt x="6686971" y="0"/>
                </a:moveTo>
                <a:lnTo>
                  <a:pt x="6686971" y="2200004"/>
                </a:lnTo>
                <a:lnTo>
                  <a:pt x="0" y="2200004"/>
                </a:lnTo>
                <a:lnTo>
                  <a:pt x="0" y="1"/>
                </a:lnTo>
                <a:lnTo>
                  <a:pt x="27482" y="32457"/>
                </a:lnTo>
                <a:cubicBezTo>
                  <a:pt x="573812" y="590779"/>
                  <a:pt x="1852807" y="982536"/>
                  <a:pt x="3343485" y="982536"/>
                </a:cubicBezTo>
                <a:cubicBezTo>
                  <a:pt x="4834163" y="982536"/>
                  <a:pt x="6113158" y="590779"/>
                  <a:pt x="6659488" y="324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3F952E4B-A71C-3A1F-C77D-BC55EB7EB39A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A1F76ED-8AF4-F66E-FF82-1C4BB03829A9}"/>
              </a:ext>
            </a:extLst>
          </p:cNvPr>
          <p:cNvSpPr/>
          <p:nvPr/>
        </p:nvSpPr>
        <p:spPr>
          <a:xfrm>
            <a:off x="1636898" y="2652097"/>
            <a:ext cx="2904566" cy="2904566"/>
          </a:xfrm>
          <a:prstGeom prst="ellipse">
            <a:avLst/>
          </a:prstGeom>
          <a:solidFill>
            <a:schemeClr val="accent1"/>
          </a:solidFill>
          <a:ln w="2857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774A10-6C19-80F7-C95E-4230B62BB211}"/>
              </a:ext>
            </a:extLst>
          </p:cNvPr>
          <p:cNvSpPr txBox="1"/>
          <p:nvPr/>
        </p:nvSpPr>
        <p:spPr>
          <a:xfrm>
            <a:off x="3298515" y="3880806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42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8E2F94-80E9-32F7-ABAB-EB369338F9DE}"/>
              </a:ext>
            </a:extLst>
          </p:cNvPr>
          <p:cNvSpPr txBox="1"/>
          <p:nvPr/>
        </p:nvSpPr>
        <p:spPr>
          <a:xfrm>
            <a:off x="1852766" y="3880807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58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733D25-2BFA-7F9A-CA0F-0DDC61D9C0FB}"/>
              </a:ext>
            </a:extLst>
          </p:cNvPr>
          <p:cNvSpPr txBox="1"/>
          <p:nvPr/>
        </p:nvSpPr>
        <p:spPr>
          <a:xfrm>
            <a:off x="5551598" y="3136891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94949"/>
                </a:solidFill>
                <a:latin typeface="+mj-ea"/>
                <a:ea typeface="+mj-ea"/>
                <a:cs typeface="Pretendard Black" panose="02000A03000000020004" pitchFamily="50" charset="-127"/>
              </a:rPr>
              <a:t>58%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BEFC3-C834-CC4D-6680-62D12E7BDD22}"/>
              </a:ext>
            </a:extLst>
          </p:cNvPr>
          <p:cNvSpPr txBox="1"/>
          <p:nvPr/>
        </p:nvSpPr>
        <p:spPr>
          <a:xfrm>
            <a:off x="5545957" y="4557549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42%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8E74F-5DFD-A866-D2F3-FEF52C18967C}"/>
              </a:ext>
            </a:extLst>
          </p:cNvPr>
          <p:cNvSpPr txBox="1"/>
          <p:nvPr/>
        </p:nvSpPr>
        <p:spPr>
          <a:xfrm>
            <a:off x="2180247" y="1827970"/>
            <a:ext cx="1817867" cy="53033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1190</a:t>
            </a:r>
            <a:r>
              <a:rPr lang="ko-KR" altLang="en-US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억 원</a:t>
            </a:r>
            <a:endParaRPr lang="en-US" altLang="ko-KR" sz="2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BAB72-8ADB-9E55-0D80-270B819C6B7B}"/>
              </a:ext>
            </a:extLst>
          </p:cNvPr>
          <p:cNvSpPr txBox="1"/>
          <p:nvPr/>
        </p:nvSpPr>
        <p:spPr>
          <a:xfrm>
            <a:off x="3998114" y="2119580"/>
            <a:ext cx="2638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1174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회 판매액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(‘25.05.31)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9CA68-19E5-A966-26A0-87F7CDDD39C0}"/>
              </a:ext>
            </a:extLst>
          </p:cNvPr>
          <p:cNvSpPr txBox="1"/>
          <p:nvPr/>
        </p:nvSpPr>
        <p:spPr>
          <a:xfrm>
            <a:off x="1174750" y="822223"/>
            <a:ext cx="2281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복권 판매금액 사용처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EEDB1-1039-0F4C-AF1E-0523906932EE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DA5F2-DDA3-72B6-8DCB-0B1D9F8F3877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분석 배경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3F35E909-5620-5508-2BEE-051CD9041B67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5E63A50-A86F-C8AF-FF71-8F09A08D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69" y="2626246"/>
            <a:ext cx="3599829" cy="3018368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F14865F-D5CC-1161-2E7C-52B0C6E8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292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B5E5BD-6271-B6A7-21C5-0305B247F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2458B22-19A9-69A4-55AA-EA8318690D36}"/>
              </a:ext>
            </a:extLst>
          </p:cNvPr>
          <p:cNvSpPr/>
          <p:nvPr/>
        </p:nvSpPr>
        <p:spPr>
          <a:xfrm>
            <a:off x="1639073" y="2654278"/>
            <a:ext cx="2904566" cy="2904566"/>
          </a:xfrm>
          <a:prstGeom prst="ellipse">
            <a:avLst/>
          </a:prstGeom>
          <a:solidFill>
            <a:schemeClr val="accent1"/>
          </a:solidFill>
          <a:ln w="2857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2A65D5FF-2ACD-A4C6-A66D-ED54944EA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479482"/>
              </p:ext>
            </p:extLst>
          </p:nvPr>
        </p:nvGraphicFramePr>
        <p:xfrm>
          <a:off x="1590233" y="2440852"/>
          <a:ext cx="4720774" cy="3315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9E727D8-B825-0D6C-A910-DB1B7C4766D0}"/>
              </a:ext>
            </a:extLst>
          </p:cNvPr>
          <p:cNvSpPr txBox="1"/>
          <p:nvPr/>
        </p:nvSpPr>
        <p:spPr>
          <a:xfrm>
            <a:off x="3300690" y="3882987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42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90A32-6371-28AE-217F-D753AE2AF090}"/>
              </a:ext>
            </a:extLst>
          </p:cNvPr>
          <p:cNvSpPr txBox="1"/>
          <p:nvPr/>
        </p:nvSpPr>
        <p:spPr>
          <a:xfrm>
            <a:off x="1854941" y="3882988"/>
            <a:ext cx="10494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58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%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B5E5-7E40-1EDE-D33A-455FA8B428BF}"/>
              </a:ext>
            </a:extLst>
          </p:cNvPr>
          <p:cNvSpPr txBox="1"/>
          <p:nvPr/>
        </p:nvSpPr>
        <p:spPr>
          <a:xfrm>
            <a:off x="5416612" y="3223978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Black" panose="02000A03000000020004" pitchFamily="50" charset="-127"/>
              </a:rPr>
              <a:t>65%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007E0-8181-295D-D09C-E8C9C23521AE}"/>
              </a:ext>
            </a:extLst>
          </p:cNvPr>
          <p:cNvSpPr txBox="1"/>
          <p:nvPr/>
        </p:nvSpPr>
        <p:spPr>
          <a:xfrm>
            <a:off x="5416613" y="4589783"/>
            <a:ext cx="5046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35%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6C7C2-4978-317D-0B0D-2A85D60F3C71}"/>
              </a:ext>
            </a:extLst>
          </p:cNvPr>
          <p:cNvSpPr txBox="1"/>
          <p:nvPr/>
        </p:nvSpPr>
        <p:spPr>
          <a:xfrm>
            <a:off x="6654356" y="2916019"/>
            <a:ext cx="147636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320 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4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86E86-E284-D9FB-E8ED-A9170FABEEC8}"/>
              </a:ext>
            </a:extLst>
          </p:cNvPr>
          <p:cNvSpPr txBox="1"/>
          <p:nvPr/>
        </p:nvSpPr>
        <p:spPr>
          <a:xfrm>
            <a:off x="6370913" y="3641768"/>
            <a:ext cx="1997534" cy="417615"/>
          </a:xfrm>
          <a:prstGeom prst="rect">
            <a:avLst/>
          </a:prstGeom>
          <a:solidFill>
            <a:srgbClr val="17AD53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공익지원사업 용도</a:t>
            </a:r>
            <a:endParaRPr lang="id-ID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359D22-D65E-89B0-8DCD-316412565DE6}"/>
              </a:ext>
            </a:extLst>
          </p:cNvPr>
          <p:cNvSpPr txBox="1"/>
          <p:nvPr/>
        </p:nvSpPr>
        <p:spPr>
          <a:xfrm>
            <a:off x="6654356" y="4343125"/>
            <a:ext cx="147636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800" spc="-3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170 </a:t>
            </a:r>
            <a:r>
              <a:rPr lang="ko-KR" altLang="en-US" sz="3200" spc="-3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억</a:t>
            </a:r>
            <a:endParaRPr lang="en-US" altLang="ko-KR" sz="4800" spc="-3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3DE230-43CB-64C6-9C10-B24DC24D5BD7}"/>
              </a:ext>
            </a:extLst>
          </p:cNvPr>
          <p:cNvSpPr txBox="1"/>
          <p:nvPr/>
        </p:nvSpPr>
        <p:spPr>
          <a:xfrm>
            <a:off x="6370913" y="5067701"/>
            <a:ext cx="1997534" cy="417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프리젠테이션 6 SemiBold" pitchFamily="2" charset="-127"/>
                <a:ea typeface="프리젠테이션 6 SemiBold" pitchFamily="2" charset="-127"/>
                <a:cs typeface="Pretendard Light" panose="02000403000000020004" pitchFamily="50" charset="-127"/>
              </a:rPr>
              <a:t>법정배분사업 용도</a:t>
            </a:r>
            <a:endParaRPr lang="en-US" altLang="ko-KR" spc="-50" dirty="0">
              <a:ln>
                <a:solidFill>
                  <a:schemeClr val="tx1">
                    <a:alpha val="0"/>
                  </a:schemeClr>
                </a:solidFill>
              </a:ln>
              <a:latin typeface="프리젠테이션 6 SemiBold" pitchFamily="2" charset="-127"/>
              <a:ea typeface="프리젠테이션 6 SemiBold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51F2E3-E2BC-B7B8-F59D-48D40A55EE05}"/>
              </a:ext>
            </a:extLst>
          </p:cNvPr>
          <p:cNvSpPr txBox="1"/>
          <p:nvPr/>
        </p:nvSpPr>
        <p:spPr>
          <a:xfrm>
            <a:off x="2182422" y="1830151"/>
            <a:ext cx="1817867" cy="53033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1190</a:t>
            </a:r>
            <a:r>
              <a:rPr lang="ko-KR" altLang="en-US" sz="28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00603000000020004" pitchFamily="2" charset="-127"/>
              </a:rPr>
              <a:t>억 원</a:t>
            </a:r>
            <a:endParaRPr lang="en-US" altLang="ko-KR" sz="2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4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5BB0-1EDA-E9D7-98C6-876C111A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>
            <a:extLst>
              <a:ext uri="{FF2B5EF4-FFF2-40B4-BE49-F238E27FC236}">
                <a16:creationId xmlns:a16="http://schemas.microsoft.com/office/drawing/2014/main" id="{467CC037-4622-C469-9E48-CB4AA08DA298}"/>
              </a:ext>
            </a:extLst>
          </p:cNvPr>
          <p:cNvSpPr/>
          <p:nvPr/>
        </p:nvSpPr>
        <p:spPr>
          <a:xfrm>
            <a:off x="7491177" y="3213589"/>
            <a:ext cx="3637338" cy="3069266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567B99C-6579-D510-5342-23497B7160DF}"/>
              </a:ext>
            </a:extLst>
          </p:cNvPr>
          <p:cNvSpPr/>
          <p:nvPr/>
        </p:nvSpPr>
        <p:spPr>
          <a:xfrm>
            <a:off x="4255088" y="3213589"/>
            <a:ext cx="3637338" cy="3069266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B2D8152-27B9-59B4-86B6-9A052D647A3F}"/>
              </a:ext>
            </a:extLst>
          </p:cNvPr>
          <p:cNvSpPr/>
          <p:nvPr/>
        </p:nvSpPr>
        <p:spPr>
          <a:xfrm>
            <a:off x="1074513" y="3188458"/>
            <a:ext cx="3637338" cy="3069266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F407DF-4BD8-C765-2894-8E7D8961F367}"/>
              </a:ext>
            </a:extLst>
          </p:cNvPr>
          <p:cNvSpPr txBox="1"/>
          <p:nvPr/>
        </p:nvSpPr>
        <p:spPr>
          <a:xfrm>
            <a:off x="1174750" y="822223"/>
            <a:ext cx="19909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판매금액 예측 의의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B8CAD1-C4F7-7C7B-47C4-C8F06C339D69}"/>
              </a:ext>
            </a:extLst>
          </p:cNvPr>
          <p:cNvSpPr txBox="1"/>
          <p:nvPr/>
        </p:nvSpPr>
        <p:spPr>
          <a:xfrm>
            <a:off x="570850" y="532938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분석 배경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A05427C4-5E25-65B5-9794-EFCDAC24C9FD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ECD63373-0EF4-0321-7CF7-A82B83CC382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63A4AA-54A3-C31B-E672-4C6C75CC17CE}"/>
              </a:ext>
            </a:extLst>
          </p:cNvPr>
          <p:cNvSpPr txBox="1"/>
          <p:nvPr/>
        </p:nvSpPr>
        <p:spPr>
          <a:xfrm>
            <a:off x="570850" y="822223"/>
            <a:ext cx="3481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2A94D89-1D02-5B8D-5E0E-828F4C8C2973}"/>
              </a:ext>
            </a:extLst>
          </p:cNvPr>
          <p:cNvSpPr/>
          <p:nvPr/>
        </p:nvSpPr>
        <p:spPr>
          <a:xfrm>
            <a:off x="1169193" y="1897782"/>
            <a:ext cx="9853613" cy="913467"/>
          </a:xfrm>
          <a:prstGeom prst="roundRect">
            <a:avLst>
              <a:gd name="adj" fmla="val 8387"/>
            </a:avLst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D082AA-27BA-5E44-F156-8A3042F777B5}"/>
              </a:ext>
            </a:extLst>
          </p:cNvPr>
          <p:cNvSpPr txBox="1"/>
          <p:nvPr/>
        </p:nvSpPr>
        <p:spPr>
          <a:xfrm>
            <a:off x="1715895" y="2034515"/>
            <a:ext cx="8760211" cy="651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복권 판매금액은 정책적 수요 예측과 경제심리 해석에 중요한 지표이며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,</a:t>
            </a:r>
          </a:p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정밀한 분석을 위해 외생 변수의 영향을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반영한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SARIMAX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모델이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필수적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544C6D-6488-13E9-6E5F-C45604DAA8BB}"/>
              </a:ext>
            </a:extLst>
          </p:cNvPr>
          <p:cNvSpPr/>
          <p:nvPr/>
        </p:nvSpPr>
        <p:spPr>
          <a:xfrm>
            <a:off x="1519518" y="3618673"/>
            <a:ext cx="2702859" cy="22590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59325C-DD60-456B-D03E-CAC11AE0CD07}"/>
              </a:ext>
            </a:extLst>
          </p:cNvPr>
          <p:cNvSpPr/>
          <p:nvPr/>
        </p:nvSpPr>
        <p:spPr>
          <a:xfrm>
            <a:off x="1519517" y="3766593"/>
            <a:ext cx="2702859" cy="19942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197">
            <a:extLst>
              <a:ext uri="{FF2B5EF4-FFF2-40B4-BE49-F238E27FC236}">
                <a16:creationId xmlns:a16="http://schemas.microsoft.com/office/drawing/2014/main" id="{CBAB5B4E-F991-ED22-A82C-5ECBCE3B3443}"/>
              </a:ext>
            </a:extLst>
          </p:cNvPr>
          <p:cNvSpPr/>
          <p:nvPr/>
        </p:nvSpPr>
        <p:spPr>
          <a:xfrm rot="5400000">
            <a:off x="2596421" y="3428137"/>
            <a:ext cx="549052" cy="55077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+mn-ea"/>
              <a:cs typeface="+mn-cs"/>
            </a:endParaRPr>
          </a:p>
        </p:txBody>
      </p:sp>
      <p:pic>
        <p:nvPicPr>
          <p:cNvPr id="12" name="그래픽 11" descr="부분적으로 선택 표시된 클립보드 단색으로 채워진">
            <a:extLst>
              <a:ext uri="{FF2B5EF4-FFF2-40B4-BE49-F238E27FC236}">
                <a16:creationId xmlns:a16="http://schemas.microsoft.com/office/drawing/2014/main" id="{4B73F811-8172-1699-F592-DDB43A60C4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751" y="3533330"/>
            <a:ext cx="340393" cy="3403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B1B79-3D54-0AC4-8127-9F1A66B5C5E9}"/>
              </a:ext>
            </a:extLst>
          </p:cNvPr>
          <p:cNvSpPr txBox="1"/>
          <p:nvPr/>
        </p:nvSpPr>
        <p:spPr>
          <a:xfrm>
            <a:off x="2039238" y="4044344"/>
            <a:ext cx="1652375" cy="40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ExtraBold" panose="02000903000000020004" pitchFamily="2" charset="-127"/>
              </a:rPr>
              <a:t>정책적 수요 예측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2161E-FD02-AA50-D72F-0E914255B066}"/>
              </a:ext>
            </a:extLst>
          </p:cNvPr>
          <p:cNvSpPr txBox="1"/>
          <p:nvPr/>
        </p:nvSpPr>
        <p:spPr>
          <a:xfrm>
            <a:off x="2039238" y="4513289"/>
            <a:ext cx="2307466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공공 재정 기획과 복지 예산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수립 시의 신뢰성과 효율성 제고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공익지원사업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및 법정배분사업의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사전 편성 및 장기 기획 가능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92523C1-2B5A-6AF7-B056-AB7598E96C6E}"/>
              </a:ext>
            </a:extLst>
          </p:cNvPr>
          <p:cNvSpPr/>
          <p:nvPr/>
        </p:nvSpPr>
        <p:spPr>
          <a:xfrm>
            <a:off x="4744572" y="3618673"/>
            <a:ext cx="2702859" cy="22590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6A86287-72DC-0AEF-3CCC-C99F7C7775F8}"/>
              </a:ext>
            </a:extLst>
          </p:cNvPr>
          <p:cNvSpPr/>
          <p:nvPr/>
        </p:nvSpPr>
        <p:spPr>
          <a:xfrm>
            <a:off x="4744571" y="3766593"/>
            <a:ext cx="2702859" cy="19942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Oval 197">
            <a:extLst>
              <a:ext uri="{FF2B5EF4-FFF2-40B4-BE49-F238E27FC236}">
                <a16:creationId xmlns:a16="http://schemas.microsoft.com/office/drawing/2014/main" id="{17637E0E-7B6C-781B-4570-43E0857A9FB7}"/>
              </a:ext>
            </a:extLst>
          </p:cNvPr>
          <p:cNvSpPr/>
          <p:nvPr/>
        </p:nvSpPr>
        <p:spPr>
          <a:xfrm rot="5400000">
            <a:off x="5821475" y="3428137"/>
            <a:ext cx="549052" cy="55077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16C533-CBA6-7FFA-4D8F-91C91F8B1003}"/>
              </a:ext>
            </a:extLst>
          </p:cNvPr>
          <p:cNvSpPr txBox="1"/>
          <p:nvPr/>
        </p:nvSpPr>
        <p:spPr>
          <a:xfrm>
            <a:off x="5190244" y="4048380"/>
            <a:ext cx="1801455" cy="40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ExtraBold" panose="02000903000000020004" pitchFamily="2" charset="-127"/>
              </a:rPr>
              <a:t>행동경제학적 해석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B5829F-8717-1ED2-B461-D94F38CC9736}"/>
              </a:ext>
            </a:extLst>
          </p:cNvPr>
          <p:cNvSpPr txBox="1"/>
          <p:nvPr/>
        </p:nvSpPr>
        <p:spPr>
          <a:xfrm>
            <a:off x="5156856" y="4522476"/>
            <a:ext cx="23416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복권은 단순한 도박이 아닌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경제적 심리와 연결된 대체 소비의 성격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소비자 심리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경기 전망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공공정책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사이의 연결고리 해석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99" name="그래픽 98" descr="CMD 터미널 단색으로 채워진">
            <a:extLst>
              <a:ext uri="{FF2B5EF4-FFF2-40B4-BE49-F238E27FC236}">
                <a16:creationId xmlns:a16="http://schemas.microsoft.com/office/drawing/2014/main" id="{F3B559F3-96E4-D193-C5EC-A81324CCAB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8070" y="3535595"/>
            <a:ext cx="335862" cy="335862"/>
          </a:xfrm>
          <a:prstGeom prst="rect">
            <a:avLst/>
          </a:prstGeom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2E5AF82-41D1-444C-B9C1-6B383495AD27}"/>
              </a:ext>
            </a:extLst>
          </p:cNvPr>
          <p:cNvSpPr/>
          <p:nvPr/>
        </p:nvSpPr>
        <p:spPr>
          <a:xfrm>
            <a:off x="8073021" y="3618673"/>
            <a:ext cx="2702859" cy="22590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2123C29A-605B-62F6-165C-3605B4238C1D}"/>
              </a:ext>
            </a:extLst>
          </p:cNvPr>
          <p:cNvSpPr/>
          <p:nvPr/>
        </p:nvSpPr>
        <p:spPr>
          <a:xfrm>
            <a:off x="8073020" y="3766593"/>
            <a:ext cx="2702859" cy="19942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Oval 197">
            <a:extLst>
              <a:ext uri="{FF2B5EF4-FFF2-40B4-BE49-F238E27FC236}">
                <a16:creationId xmlns:a16="http://schemas.microsoft.com/office/drawing/2014/main" id="{81755755-A91A-BF92-2FF1-6711EFEFE154}"/>
              </a:ext>
            </a:extLst>
          </p:cNvPr>
          <p:cNvSpPr/>
          <p:nvPr/>
        </p:nvSpPr>
        <p:spPr>
          <a:xfrm rot="5400000">
            <a:off x="9149924" y="3428137"/>
            <a:ext cx="549052" cy="55077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1A5E5B-A25D-D2FA-7FF1-CF4A1B098FA9}"/>
              </a:ext>
            </a:extLst>
          </p:cNvPr>
          <p:cNvSpPr txBox="1"/>
          <p:nvPr/>
        </p:nvSpPr>
        <p:spPr>
          <a:xfrm>
            <a:off x="8476593" y="4051547"/>
            <a:ext cx="181972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ExtraBold" panose="02000903000000020004" pitchFamily="2" charset="-127"/>
              </a:rPr>
              <a:t>추세 해석의 어려움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5F15ADA-DEFD-D2FB-D219-447736DAD71C}"/>
              </a:ext>
            </a:extLst>
          </p:cNvPr>
          <p:cNvSpPr txBox="1"/>
          <p:nvPr/>
        </p:nvSpPr>
        <p:spPr>
          <a:xfrm>
            <a:off x="8434211" y="4512140"/>
            <a:ext cx="23416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계절성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이월 여부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심리지수와 같은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외생 변수의 영향력이 크기 때문에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단순 과거 추세만으로 설명이 어려움</a:t>
            </a:r>
          </a:p>
          <a:p>
            <a:pPr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SARIMAX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모델로 실질적 의사결정에 도움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105" name="그래픽 104" descr="서류 가방 단색으로 채워진">
            <a:extLst>
              <a:ext uri="{FF2B5EF4-FFF2-40B4-BE49-F238E27FC236}">
                <a16:creationId xmlns:a16="http://schemas.microsoft.com/office/drawing/2014/main" id="{D06B0C20-2E5B-8B83-73E6-0F29A27EEB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286721" y="3565797"/>
            <a:ext cx="275459" cy="27545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7E0A02-023A-8C14-D059-7E64065C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292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FF52B8B-0377-472C-0CAB-606167B2D51B}"/>
              </a:ext>
            </a:extLst>
          </p:cNvPr>
          <p:cNvSpPr/>
          <p:nvPr/>
        </p:nvSpPr>
        <p:spPr>
          <a:xfrm>
            <a:off x="1909365" y="4621622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0C61616-96CF-9EEB-0CC5-2691EC45B2EB}"/>
              </a:ext>
            </a:extLst>
          </p:cNvPr>
          <p:cNvSpPr/>
          <p:nvPr/>
        </p:nvSpPr>
        <p:spPr>
          <a:xfrm>
            <a:off x="1911146" y="5105837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D581A7-F01C-B5C8-E8DE-30D59D6B8A73}"/>
              </a:ext>
            </a:extLst>
          </p:cNvPr>
          <p:cNvSpPr/>
          <p:nvPr/>
        </p:nvSpPr>
        <p:spPr>
          <a:xfrm>
            <a:off x="5024703" y="4633691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CDAD64-4E49-E764-2185-AFDC5E5CABD6}"/>
              </a:ext>
            </a:extLst>
          </p:cNvPr>
          <p:cNvSpPr/>
          <p:nvPr/>
        </p:nvSpPr>
        <p:spPr>
          <a:xfrm>
            <a:off x="5024703" y="5118899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496E72-EF55-E534-5701-A834DD7114FB}"/>
              </a:ext>
            </a:extLst>
          </p:cNvPr>
          <p:cNvSpPr/>
          <p:nvPr/>
        </p:nvSpPr>
        <p:spPr>
          <a:xfrm>
            <a:off x="8301730" y="4633691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91FF6DA-0D06-ECBA-09C5-D09C8BFE15D8}"/>
              </a:ext>
            </a:extLst>
          </p:cNvPr>
          <p:cNvSpPr/>
          <p:nvPr/>
        </p:nvSpPr>
        <p:spPr>
          <a:xfrm>
            <a:off x="8311541" y="5107356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76367"/>
      </p:ext>
    </p:extLst>
  </p:cSld>
  <p:clrMapOvr>
    <a:masterClrMapping/>
  </p:clrMapOvr>
</p:sld>
</file>

<file path=ppt/theme/theme1.xml><?xml version="1.0" encoding="utf-8"?>
<a:theme xmlns:a="http://schemas.openxmlformats.org/drawingml/2006/main" name="미스터 피피티 01">
  <a:themeElements>
    <a:clrScheme name="미스터 피피티 01_GREEN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17AD53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1">
      <a:majorFont>
        <a:latin typeface="프리젠테이션 8 ExtraBold"/>
        <a:ea typeface="프리젠테이션 8 ExtraBold"/>
        <a:cs typeface=""/>
      </a:majorFont>
      <a:minorFont>
        <a:latin typeface="프리젠테이션 3 Light"/>
        <a:ea typeface="프리젠테이션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Props1.xml><?xml version="1.0" encoding="utf-8"?>
<ds:datastoreItem xmlns:ds="http://schemas.openxmlformats.org/officeDocument/2006/customXml" ds:itemID="{E1B7560B-F6C4-4408-BE38-448F4967B1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2C2CE8-7FA6-4EAA-9BB7-2F08DF4118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FB6E1E-6C35-4A89-8F0C-B5FA3105C8AF}">
  <ds:schemaRefs>
    <ds:schemaRef ds:uri="6f8b04b1-2182-4f7d-b6e2-c184ae7aedc5"/>
    <ds:schemaRef ds:uri="a284b5e2-a014-447d-bef5-fb0af5b3093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971</TotalTime>
  <Words>1954</Words>
  <Application>Microsoft Macintosh PowerPoint</Application>
  <PresentationFormat>와이드스크린</PresentationFormat>
  <Paragraphs>520</Paragraphs>
  <Slides>27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프리젠테이션 3 Light</vt:lpstr>
      <vt:lpstr>나눔스퀘어 Bold</vt:lpstr>
      <vt:lpstr>프리젠테이션 4 Regular</vt:lpstr>
      <vt:lpstr>프리젠테이션 7 Bold</vt:lpstr>
      <vt:lpstr>프리젠테이션 8 ExtraBold</vt:lpstr>
      <vt:lpstr>Cambria Math</vt:lpstr>
      <vt:lpstr>Calibri</vt:lpstr>
      <vt:lpstr>Wingdings</vt:lpstr>
      <vt:lpstr>프리젠테이션 5 Medium</vt:lpstr>
      <vt:lpstr>맑은 고딕</vt:lpstr>
      <vt:lpstr>프리젠테이션 9 Black</vt:lpstr>
      <vt:lpstr>Arial</vt:lpstr>
      <vt:lpstr>프리젠테이션 6 SemiBold</vt:lpstr>
      <vt:lpstr>미스터 피피티 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서정훈</cp:lastModifiedBy>
  <cp:revision>47</cp:revision>
  <dcterms:created xsi:type="dcterms:W3CDTF">2022-03-08T09:40:54Z</dcterms:created>
  <dcterms:modified xsi:type="dcterms:W3CDTF">2025-06-09T13:42:40Z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